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708" r:id="rId1"/>
  </p:sldMasterIdLst>
  <p:notesMasterIdLst>
    <p:notesMasterId r:id="rId13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80" r:id="rId11"/>
    <p:sldId id="278" r:id="rId12"/>
  </p:sldIdLst>
  <p:sldSz cx="13004800" cy="9753600"/>
  <p:notesSz cx="6858000" cy="9144000"/>
  <p:defaultTextStyle>
    <a:defPPr>
      <a:defRPr lang="it-IT"/>
    </a:defPPr>
    <a:lvl1pPr algn="l" defTabSz="584140" rtl="0" fontAlgn="base">
      <a:spcBef>
        <a:spcPct val="0"/>
      </a:spcBef>
      <a:spcAft>
        <a:spcPct val="0"/>
      </a:spcAft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1pPr>
    <a:lvl2pPr marL="457152" indent="-228577" algn="l" defTabSz="584140" rtl="0" fontAlgn="base">
      <a:spcBef>
        <a:spcPct val="0"/>
      </a:spcBef>
      <a:spcAft>
        <a:spcPct val="0"/>
      </a:spcAft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2pPr>
    <a:lvl3pPr marL="914307" indent="-457152" algn="l" defTabSz="584140" rtl="0" fontAlgn="base">
      <a:spcBef>
        <a:spcPct val="0"/>
      </a:spcBef>
      <a:spcAft>
        <a:spcPct val="0"/>
      </a:spcAft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3pPr>
    <a:lvl4pPr marL="1371460" indent="-685729" algn="l" defTabSz="584140" rtl="0" fontAlgn="base">
      <a:spcBef>
        <a:spcPct val="0"/>
      </a:spcBef>
      <a:spcAft>
        <a:spcPct val="0"/>
      </a:spcAft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4pPr>
    <a:lvl5pPr marL="1828612" indent="-914307" algn="l" defTabSz="584140" rtl="0" fontAlgn="base">
      <a:spcBef>
        <a:spcPct val="0"/>
      </a:spcBef>
      <a:spcAft>
        <a:spcPct val="0"/>
      </a:spcAft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5pPr>
    <a:lvl6pPr marL="2285767" algn="l" defTabSz="457152" rtl="0" eaLnBrk="1" latinLnBrk="0" hangingPunct="1"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6pPr>
    <a:lvl7pPr marL="2742919" algn="l" defTabSz="457152" rtl="0" eaLnBrk="1" latinLnBrk="0" hangingPunct="1"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7pPr>
    <a:lvl8pPr marL="3200072" algn="l" defTabSz="457152" rtl="0" eaLnBrk="1" latinLnBrk="0" hangingPunct="1"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8pPr>
    <a:lvl9pPr marL="3657226" algn="l" defTabSz="457152" rtl="0" eaLnBrk="1" latinLnBrk="0" hangingPunct="1">
      <a:defRPr sz="2800" i="1" kern="1200">
        <a:solidFill>
          <a:srgbClr val="5C5C5C"/>
        </a:solidFill>
        <a:latin typeface="Iowan Old Style" charset="0"/>
        <a:ea typeface="ＭＳ Ｐゴシック" charset="0"/>
        <a:cs typeface="ＭＳ Ｐゴシック" charset="0"/>
        <a:sym typeface="Iowan Old Styl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38B"/>
    <a:srgbClr val="459FEC"/>
    <a:srgbClr val="3083DD"/>
    <a:srgbClr val="1858B2"/>
    <a:srgbClr val="2FA9EB"/>
    <a:srgbClr val="9A0002"/>
    <a:srgbClr val="4C1203"/>
    <a:srgbClr val="CACDCD"/>
    <a:srgbClr val="EBB2C1"/>
    <a:srgbClr val="3C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000" autoAdjust="0"/>
    <p:restoredTop sz="99010" autoAdjust="0"/>
  </p:normalViewPr>
  <p:slideViewPr>
    <p:cSldViewPr>
      <p:cViewPr varScale="1">
        <p:scale>
          <a:sx n="33" d="100"/>
          <a:sy n="33" d="100"/>
        </p:scale>
        <p:origin x="1698" y="5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1304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con_attivazione_macro_di_Microsoft_Excel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400" dirty="0">
                <a:solidFill>
                  <a:srgbClr val="0F438B"/>
                </a:solidFill>
              </a:rPr>
              <a:t>FASCE D’ETÀ</a:t>
            </a:r>
          </a:p>
        </c:rich>
      </c:tx>
      <c:layout/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Fasce d'età</c:v>
                </c:pt>
              </c:strCache>
            </c:strRef>
          </c:tx>
          <c:spPr>
            <a:solidFill>
              <a:srgbClr val="0F438B"/>
            </a:solidFill>
          </c:spPr>
          <c:invertIfNegative val="0"/>
          <c:dLbls>
            <c:dLbl>
              <c:idx val="0"/>
              <c:layout>
                <c:manualLayout>
                  <c:x val="-4.19015172473409E-3"/>
                  <c:y val="-1.15883868851397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24%</a:t>
                    </a:r>
                    <a:endParaRPr lang="it-IT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16-4A04-8ACC-BB5FDF9F5A87}"/>
                </c:ext>
              </c:extLst>
            </c:dLbl>
            <c:dLbl>
              <c:idx val="1"/>
              <c:layout>
                <c:manualLayout>
                  <c:x val="0"/>
                  <c:y val="-1.15883868851397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35%</a:t>
                    </a:r>
                    <a:endParaRPr lang="it-IT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216-4A04-8ACC-BB5FDF9F5A87}"/>
                </c:ext>
              </c:extLst>
            </c:dLbl>
            <c:dLbl>
              <c:idx val="2"/>
              <c:layout>
                <c:manualLayout>
                  <c:x val="-7.6818560872221202E-17"/>
                  <c:y val="-2.6073870491564299E-2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41%</a:t>
                    </a:r>
                    <a:endParaRPr lang="it-IT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216-4A04-8ACC-BB5FDF9F5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i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3"/>
                <c:pt idx="0">
                  <c:v>5 - 7 anni</c:v>
                </c:pt>
                <c:pt idx="1">
                  <c:v>8 - 12 anni</c:v>
                </c:pt>
                <c:pt idx="2">
                  <c:v>13 - 18 anni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16-4A04-8ACC-BB5FDF9F5A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074887768"/>
        <c:axId val="-2075088008"/>
        <c:axId val="0"/>
      </c:bar3DChart>
      <c:catAx>
        <c:axId val="-2074887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i="1"/>
            </a:pPr>
            <a:endParaRPr lang="it-IT"/>
          </a:p>
        </c:txPr>
        <c:crossAx val="-2075088008"/>
        <c:crosses val="autoZero"/>
        <c:auto val="1"/>
        <c:lblAlgn val="ctr"/>
        <c:lblOffset val="100"/>
        <c:noMultiLvlLbl val="0"/>
      </c:catAx>
      <c:valAx>
        <c:axId val="-2075088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4887768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0F438B"/>
      </a:solidFill>
    </a:ln>
  </c:spPr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400" dirty="0">
                <a:solidFill>
                  <a:srgbClr val="0F438B"/>
                </a:solidFill>
              </a:rPr>
              <a:t>DIAGNOSI</a:t>
            </a:r>
          </a:p>
        </c:rich>
      </c:tx>
      <c:layout>
        <c:manualLayout>
          <c:xMode val="edge"/>
          <c:yMode val="edge"/>
          <c:x val="0.37130901045945403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DIAGNOSI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233773750790399"/>
                  <c:y val="0.2722894337276359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CA-4BE4-B922-DA5EA338CB7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Foglio1!$A$2:$A$6</c:f>
              <c:strCache>
                <c:ptCount val="5"/>
                <c:pt idx="0">
                  <c:v>Leucemia</c:v>
                </c:pt>
                <c:pt idx="1">
                  <c:v>Linfoma</c:v>
                </c:pt>
                <c:pt idx="2">
                  <c:v>Sarcoma</c:v>
                </c:pt>
                <c:pt idx="3">
                  <c:v>Tumore cerebrale</c:v>
                </c:pt>
                <c:pt idx="4">
                  <c:v>Neuroblastoma e Tumore renale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27</c:v>
                </c:pt>
                <c:pt idx="1">
                  <c:v>11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CA-4BE4-B922-DA5EA338CB7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3839676878920903"/>
          <c:y val="0.19187054414803001"/>
          <c:w val="0.33904982314221199"/>
          <c:h val="0.76753332132852703"/>
        </c:manualLayout>
      </c:layout>
      <c:overlay val="0"/>
      <c:txPr>
        <a:bodyPr/>
        <a:lstStyle/>
        <a:p>
          <a:pPr>
            <a:defRPr i="1"/>
          </a:pPr>
          <a:endParaRPr lang="it-IT"/>
        </a:p>
      </c:txPr>
    </c:legend>
    <c:plotVisOnly val="1"/>
    <c:dispBlanksAs val="gap"/>
    <c:showDLblsOverMax val="0"/>
  </c:chart>
  <c:spPr>
    <a:ln>
      <a:solidFill>
        <a:srgbClr val="0F438B"/>
      </a:solidFill>
    </a:ln>
  </c:spPr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 QoL genitore</c:v>
                </c:pt>
              </c:strCache>
            </c:strRef>
          </c:tx>
          <c:spPr>
            <a:ln w="57115" cmpd="sng">
              <a:solidFill>
                <a:srgbClr val="2FA9EB"/>
              </a:solidFill>
            </a:ln>
          </c:spPr>
          <c:marker>
            <c:symbol val="diamond"/>
            <c:size val="6"/>
            <c:spPr>
              <a:solidFill>
                <a:srgbClr val="EBB2C1"/>
              </a:solidFill>
              <a:ln w="57115" cmpd="sng">
                <a:solidFill>
                  <a:srgbClr val="2FA9EB"/>
                </a:solidFill>
              </a:ln>
            </c:spPr>
          </c:marker>
          <c:dPt>
            <c:idx val="16"/>
            <c:marker>
              <c:spPr>
                <a:solidFill>
                  <a:srgbClr val="EBB2C1"/>
                </a:solidFill>
                <a:ln w="57115" cmpd="sng">
                  <a:solidFill>
                    <a:srgbClr val="3083DD"/>
                  </a:solidFill>
                </a:ln>
              </c:spPr>
            </c:marker>
            <c:bubble3D val="0"/>
            <c:spPr>
              <a:ln w="57115" cmpd="sng">
                <a:solidFill>
                  <a:srgbClr val="3083DD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221-4899-B058-2C744E81BC31}"/>
              </c:ext>
            </c:extLst>
          </c:dPt>
          <c:cat>
            <c:numRef>
              <c:f>Foglio1!$A$2:$A$52</c:f>
              <c:numCache>
                <c:formatCode>General</c:formatCode>
                <c:ptCount val="51"/>
              </c:numCache>
            </c:numRef>
          </c:cat>
          <c:val>
            <c:numRef>
              <c:f>Foglio1!$B$2:$B$52</c:f>
              <c:numCache>
                <c:formatCode>General</c:formatCode>
                <c:ptCount val="51"/>
                <c:pt idx="0">
                  <c:v>48.15</c:v>
                </c:pt>
                <c:pt idx="1">
                  <c:v>82.69</c:v>
                </c:pt>
                <c:pt idx="2">
                  <c:v>79.63</c:v>
                </c:pt>
                <c:pt idx="3">
                  <c:v>73.150000000000006</c:v>
                </c:pt>
                <c:pt idx="4">
                  <c:v>78.849999999999994</c:v>
                </c:pt>
                <c:pt idx="5">
                  <c:v>82.69</c:v>
                </c:pt>
                <c:pt idx="6">
                  <c:v>94.23</c:v>
                </c:pt>
                <c:pt idx="7">
                  <c:v>58.33</c:v>
                </c:pt>
                <c:pt idx="8">
                  <c:v>79.63</c:v>
                </c:pt>
                <c:pt idx="9">
                  <c:v>64.38</c:v>
                </c:pt>
                <c:pt idx="10">
                  <c:v>62.96</c:v>
                </c:pt>
                <c:pt idx="11">
                  <c:v>56.73</c:v>
                </c:pt>
                <c:pt idx="12">
                  <c:v>56.73</c:v>
                </c:pt>
                <c:pt idx="13">
                  <c:v>85.19</c:v>
                </c:pt>
                <c:pt idx="14">
                  <c:v>83.65</c:v>
                </c:pt>
                <c:pt idx="15">
                  <c:v>75.930000000000007</c:v>
                </c:pt>
                <c:pt idx="16">
                  <c:v>90.74</c:v>
                </c:pt>
                <c:pt idx="17">
                  <c:v>59.81</c:v>
                </c:pt>
                <c:pt idx="18">
                  <c:v>66.349999999999994</c:v>
                </c:pt>
                <c:pt idx="19">
                  <c:v>75</c:v>
                </c:pt>
                <c:pt idx="20">
                  <c:v>75</c:v>
                </c:pt>
                <c:pt idx="21">
                  <c:v>81.48</c:v>
                </c:pt>
                <c:pt idx="22">
                  <c:v>50</c:v>
                </c:pt>
                <c:pt idx="23">
                  <c:v>64.81</c:v>
                </c:pt>
                <c:pt idx="24">
                  <c:v>54.62</c:v>
                </c:pt>
                <c:pt idx="25">
                  <c:v>69.44</c:v>
                </c:pt>
                <c:pt idx="26">
                  <c:v>78.7</c:v>
                </c:pt>
                <c:pt idx="27">
                  <c:v>64.81</c:v>
                </c:pt>
                <c:pt idx="28">
                  <c:v>71.3</c:v>
                </c:pt>
                <c:pt idx="29">
                  <c:v>77.77</c:v>
                </c:pt>
                <c:pt idx="30">
                  <c:v>69.44</c:v>
                </c:pt>
                <c:pt idx="31">
                  <c:v>55.55</c:v>
                </c:pt>
                <c:pt idx="32">
                  <c:v>39.81</c:v>
                </c:pt>
                <c:pt idx="33">
                  <c:v>66.66</c:v>
                </c:pt>
                <c:pt idx="34">
                  <c:v>79.63</c:v>
                </c:pt>
                <c:pt idx="35">
                  <c:v>66.11</c:v>
                </c:pt>
                <c:pt idx="36">
                  <c:v>67.599999999999994</c:v>
                </c:pt>
                <c:pt idx="37">
                  <c:v>47.22</c:v>
                </c:pt>
                <c:pt idx="38">
                  <c:v>68.510000000000005</c:v>
                </c:pt>
                <c:pt idx="39">
                  <c:v>66.66</c:v>
                </c:pt>
                <c:pt idx="40">
                  <c:v>86.54</c:v>
                </c:pt>
                <c:pt idx="41">
                  <c:v>49.1</c:v>
                </c:pt>
                <c:pt idx="42">
                  <c:v>65.739999999999995</c:v>
                </c:pt>
                <c:pt idx="43">
                  <c:v>48.15</c:v>
                </c:pt>
                <c:pt idx="44">
                  <c:v>76</c:v>
                </c:pt>
                <c:pt idx="45">
                  <c:v>44.44</c:v>
                </c:pt>
                <c:pt idx="46">
                  <c:v>56.48</c:v>
                </c:pt>
                <c:pt idx="47">
                  <c:v>47.22</c:v>
                </c:pt>
                <c:pt idx="48">
                  <c:v>69.44</c:v>
                </c:pt>
                <c:pt idx="49">
                  <c:v>87.96</c:v>
                </c:pt>
                <c:pt idx="50">
                  <c:v>68.27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21-4899-B058-2C744E81BC3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 QoL figlio</c:v>
                </c:pt>
              </c:strCache>
            </c:strRef>
          </c:tx>
          <c:spPr>
            <a:ln w="57115" cmpd="sng">
              <a:solidFill>
                <a:srgbClr val="0F438B"/>
              </a:solidFill>
            </a:ln>
          </c:spPr>
          <c:marker>
            <c:symbol val="diamond"/>
            <c:size val="7"/>
            <c:spPr>
              <a:solidFill>
                <a:srgbClr val="800000"/>
              </a:solidFill>
              <a:ln w="57115" cmpd="sng">
                <a:solidFill>
                  <a:srgbClr val="0F438B"/>
                </a:solidFill>
              </a:ln>
            </c:spPr>
          </c:marker>
          <c:cat>
            <c:numRef>
              <c:f>Foglio1!$A$2:$A$52</c:f>
              <c:numCache>
                <c:formatCode>General</c:formatCode>
                <c:ptCount val="51"/>
              </c:numCache>
            </c:numRef>
          </c:cat>
          <c:val>
            <c:numRef>
              <c:f>Foglio1!$C$2:$C$52</c:f>
              <c:numCache>
                <c:formatCode>General</c:formatCode>
                <c:ptCount val="51"/>
                <c:pt idx="0">
                  <c:v>65.739999999999995</c:v>
                </c:pt>
                <c:pt idx="1">
                  <c:v>67.31</c:v>
                </c:pt>
                <c:pt idx="2">
                  <c:v>58.33</c:v>
                </c:pt>
                <c:pt idx="3">
                  <c:v>88.88</c:v>
                </c:pt>
                <c:pt idx="4">
                  <c:v>69.23</c:v>
                </c:pt>
                <c:pt idx="5">
                  <c:v>59.62</c:v>
                </c:pt>
                <c:pt idx="6">
                  <c:v>82.7</c:v>
                </c:pt>
                <c:pt idx="7">
                  <c:v>87.96</c:v>
                </c:pt>
                <c:pt idx="8">
                  <c:v>75.930000000000007</c:v>
                </c:pt>
                <c:pt idx="9">
                  <c:v>65.459999999999994</c:v>
                </c:pt>
                <c:pt idx="10">
                  <c:v>54.63</c:v>
                </c:pt>
                <c:pt idx="11">
                  <c:v>52</c:v>
                </c:pt>
                <c:pt idx="12">
                  <c:v>75</c:v>
                </c:pt>
                <c:pt idx="13">
                  <c:v>86.11</c:v>
                </c:pt>
                <c:pt idx="14">
                  <c:v>81</c:v>
                </c:pt>
                <c:pt idx="15">
                  <c:v>79</c:v>
                </c:pt>
                <c:pt idx="16">
                  <c:v>52.77</c:v>
                </c:pt>
                <c:pt idx="17">
                  <c:v>67.59</c:v>
                </c:pt>
                <c:pt idx="18">
                  <c:v>88.46</c:v>
                </c:pt>
                <c:pt idx="19">
                  <c:v>70.37</c:v>
                </c:pt>
                <c:pt idx="20">
                  <c:v>87.96</c:v>
                </c:pt>
                <c:pt idx="21">
                  <c:v>75.930000000000007</c:v>
                </c:pt>
                <c:pt idx="22">
                  <c:v>57.41</c:v>
                </c:pt>
                <c:pt idx="23">
                  <c:v>48.15</c:v>
                </c:pt>
                <c:pt idx="24">
                  <c:v>68.52</c:v>
                </c:pt>
                <c:pt idx="25">
                  <c:v>78.7</c:v>
                </c:pt>
                <c:pt idx="26">
                  <c:v>83.33</c:v>
                </c:pt>
                <c:pt idx="27">
                  <c:v>88.88</c:v>
                </c:pt>
                <c:pt idx="28">
                  <c:v>87.04</c:v>
                </c:pt>
                <c:pt idx="29">
                  <c:v>77.77</c:v>
                </c:pt>
                <c:pt idx="30">
                  <c:v>90.74</c:v>
                </c:pt>
                <c:pt idx="31">
                  <c:v>62.96</c:v>
                </c:pt>
                <c:pt idx="32">
                  <c:v>59.26</c:v>
                </c:pt>
                <c:pt idx="33">
                  <c:v>70.37</c:v>
                </c:pt>
                <c:pt idx="34">
                  <c:v>82.41</c:v>
                </c:pt>
                <c:pt idx="35">
                  <c:v>66.66</c:v>
                </c:pt>
                <c:pt idx="36">
                  <c:v>49.1</c:v>
                </c:pt>
                <c:pt idx="37">
                  <c:v>62.03</c:v>
                </c:pt>
                <c:pt idx="38">
                  <c:v>71.3</c:v>
                </c:pt>
                <c:pt idx="39">
                  <c:v>60.19</c:v>
                </c:pt>
                <c:pt idx="40">
                  <c:v>88.46</c:v>
                </c:pt>
                <c:pt idx="41">
                  <c:v>70.37</c:v>
                </c:pt>
                <c:pt idx="42">
                  <c:v>64.81</c:v>
                </c:pt>
                <c:pt idx="43">
                  <c:v>53.85</c:v>
                </c:pt>
                <c:pt idx="44">
                  <c:v>94.23</c:v>
                </c:pt>
                <c:pt idx="45">
                  <c:v>70.37</c:v>
                </c:pt>
                <c:pt idx="46">
                  <c:v>70.37</c:v>
                </c:pt>
                <c:pt idx="47">
                  <c:v>50.93</c:v>
                </c:pt>
                <c:pt idx="48">
                  <c:v>64.81</c:v>
                </c:pt>
                <c:pt idx="49">
                  <c:v>91.66</c:v>
                </c:pt>
                <c:pt idx="50">
                  <c:v>71.150000000000006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21-4899-B058-2C744E81B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7041240"/>
        <c:axId val="-2070522616"/>
      </c:lineChart>
      <c:catAx>
        <c:axId val="-2147041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CACDCD"/>
            </a:solidFill>
          </a:ln>
        </c:spPr>
        <c:crossAx val="-2070522616"/>
        <c:crosses val="autoZero"/>
        <c:auto val="1"/>
        <c:lblAlgn val="ctr"/>
        <c:lblOffset val="100"/>
        <c:noMultiLvlLbl val="0"/>
      </c:catAx>
      <c:valAx>
        <c:axId val="-2070522616"/>
        <c:scaling>
          <c:orientation val="minMax"/>
        </c:scaling>
        <c:delete val="0"/>
        <c:axPos val="l"/>
        <c:majorGridlines>
          <c:spPr>
            <a:ln>
              <a:solidFill>
                <a:srgbClr val="CACDCD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799" b="1" i="0" u="none" strike="noStrike" baseline="0">
                    <a:solidFill>
                      <a:srgbClr val="0F438B"/>
                    </a:solidFill>
                    <a:latin typeface="Candara"/>
                    <a:ea typeface="Iowan Old Style"/>
                    <a:cs typeface="Candara"/>
                  </a:defRPr>
                </a:pPr>
                <a:r>
                  <a:rPr lang="it-IT" sz="2300" dirty="0">
                    <a:solidFill>
                      <a:srgbClr val="0F438B"/>
                    </a:solidFill>
                    <a:latin typeface="Candara"/>
                    <a:cs typeface="Candara"/>
                  </a:rPr>
                  <a:t>Valore </a:t>
                </a:r>
                <a:r>
                  <a:rPr lang="it-IT" sz="2300" dirty="0" err="1">
                    <a:solidFill>
                      <a:srgbClr val="0F438B"/>
                    </a:solidFill>
                    <a:latin typeface="Candara"/>
                    <a:cs typeface="Candara"/>
                  </a:rPr>
                  <a:t>QoL</a:t>
                </a:r>
                <a:endParaRPr lang="it-IT" sz="2300" dirty="0">
                  <a:solidFill>
                    <a:srgbClr val="0F438B"/>
                  </a:solidFill>
                  <a:latin typeface="Candara"/>
                  <a:cs typeface="Candara"/>
                </a:endParaRPr>
              </a:p>
            </c:rich>
          </c:tx>
          <c:layout>
            <c:manualLayout>
              <c:xMode val="edge"/>
              <c:yMode val="edge"/>
              <c:x val="1.0313506426511399E-2"/>
              <c:y val="0.28463888453251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CACDCD"/>
            </a:solidFill>
          </a:ln>
        </c:spPr>
        <c:crossAx val="-2147041240"/>
        <c:crosses val="autoZero"/>
        <c:crossBetween val="between"/>
      </c:valAx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85308804219933998"/>
          <c:y val="0.376029590397646"/>
          <c:w val="0.14459147164285199"/>
          <c:h val="0.218542551966356"/>
        </c:manualLayout>
      </c:layout>
      <c:overlay val="0"/>
      <c:txPr>
        <a:bodyPr/>
        <a:lstStyle/>
        <a:p>
          <a:pPr>
            <a:defRPr i="1"/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9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>
                <a:sym typeface="Helvetica Neue" charset="0"/>
              </a:rPr>
              <a:t>Click to edit Master text styles</a:t>
            </a:r>
          </a:p>
          <a:p>
            <a:pPr lvl="1"/>
            <a:r>
              <a:rPr lang="it-IT" noProof="0" smtClean="0">
                <a:sym typeface="Helvetica Neue" charset="0"/>
              </a:rPr>
              <a:t>Second level</a:t>
            </a:r>
          </a:p>
          <a:p>
            <a:pPr lvl="2"/>
            <a:r>
              <a:rPr lang="it-IT" noProof="0" smtClean="0">
                <a:sym typeface="Helvetica Neue" charset="0"/>
              </a:rPr>
              <a:t>Third level</a:t>
            </a:r>
          </a:p>
          <a:p>
            <a:pPr lvl="3"/>
            <a:r>
              <a:rPr lang="it-IT" noProof="0" smtClean="0">
                <a:sym typeface="Helvetica Neue" charset="0"/>
              </a:rPr>
              <a:t>Fourth level</a:t>
            </a:r>
          </a:p>
          <a:p>
            <a:pPr lvl="4"/>
            <a:r>
              <a:rPr lang="it-IT" noProof="0" smtClean="0">
                <a:sym typeface="Helvetica Neu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444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2" rtl="0" eaLnBrk="0" fontAlgn="base" hangingPunct="0">
      <a:lnSpc>
        <a:spcPct val="117000"/>
      </a:lnSpc>
      <a:spcBef>
        <a:spcPct val="0"/>
      </a:spcBef>
      <a:spcAft>
        <a:spcPct val="0"/>
      </a:spcAft>
      <a:defRPr sz="2100" kern="1200">
        <a:solidFill>
          <a:srgbClr val="000000"/>
        </a:solidFill>
        <a:latin typeface="Helvetica Neue" charset="0"/>
        <a:ea typeface="ＭＳ Ｐゴシック" charset="0"/>
        <a:cs typeface="Helvetica Neue" charset="0"/>
        <a:sym typeface="Helvetica Neue" charset="0"/>
      </a:defRPr>
    </a:lvl1pPr>
    <a:lvl2pPr indent="228577" algn="l" defTabSz="457152" rtl="0" eaLnBrk="0" fontAlgn="base" hangingPunct="0">
      <a:lnSpc>
        <a:spcPct val="117000"/>
      </a:lnSpc>
      <a:spcBef>
        <a:spcPct val="0"/>
      </a:spcBef>
      <a:spcAft>
        <a:spcPct val="0"/>
      </a:spcAft>
      <a:defRPr sz="21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152" algn="l" defTabSz="457152" rtl="0" eaLnBrk="0" fontAlgn="base" hangingPunct="0">
      <a:lnSpc>
        <a:spcPct val="117000"/>
      </a:lnSpc>
      <a:spcBef>
        <a:spcPct val="0"/>
      </a:spcBef>
      <a:spcAft>
        <a:spcPct val="0"/>
      </a:spcAft>
      <a:defRPr sz="21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729" algn="l" defTabSz="457152" rtl="0" eaLnBrk="0" fontAlgn="base" hangingPunct="0">
      <a:lnSpc>
        <a:spcPct val="117000"/>
      </a:lnSpc>
      <a:spcBef>
        <a:spcPct val="0"/>
      </a:spcBef>
      <a:spcAft>
        <a:spcPct val="0"/>
      </a:spcAft>
      <a:defRPr sz="21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307" algn="l" defTabSz="457152" rtl="0" eaLnBrk="0" fontAlgn="base" hangingPunct="0">
      <a:lnSpc>
        <a:spcPct val="117000"/>
      </a:lnSpc>
      <a:spcBef>
        <a:spcPct val="0"/>
      </a:spcBef>
      <a:spcAft>
        <a:spcPct val="0"/>
      </a:spcAft>
      <a:defRPr sz="21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5767" algn="l" defTabSz="457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919" algn="l" defTabSz="457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457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457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444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301035" y="7614525"/>
            <a:ext cx="12406579" cy="189380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275840"/>
            <a:ext cx="11054080" cy="2531709"/>
          </a:xfrm>
        </p:spPr>
        <p:txBody>
          <a:bodyPr anchor="b">
            <a:normAutofit/>
          </a:bodyPr>
          <a:lstStyle>
            <a:lvl1pPr>
              <a:defRPr sz="63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057424"/>
            <a:ext cx="9103360" cy="209521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24A8DB-580E-594E-A992-AEBEE8C361D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3E74E-95B4-C549-96AD-72B86C8FF05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51014-A66C-6843-8C15-3C4270E6782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301035" y="1015738"/>
            <a:ext cx="12406579" cy="189380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2059094"/>
            <a:ext cx="2926080" cy="6381985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2059093"/>
            <a:ext cx="8561493" cy="6381986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3AD6E-EBDC-C647-996A-BFA1F5968F4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673648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600802" y="5978442"/>
            <a:ext cx="4090921" cy="101550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725256" y="5795968"/>
            <a:ext cx="7885532" cy="1209085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4023080" y="5813421"/>
            <a:ext cx="7776683" cy="1101187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977940" y="5794382"/>
            <a:ext cx="4704711" cy="926647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301035" y="5772167"/>
            <a:ext cx="12406579" cy="189137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79" y="3503730"/>
            <a:ext cx="11054080" cy="2167467"/>
          </a:xfrm>
        </p:spPr>
        <p:txBody>
          <a:bodyPr anchor="t">
            <a:normAutofit/>
          </a:bodyPr>
          <a:lstStyle>
            <a:lvl1pPr algn="ctr">
              <a:defRPr sz="63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697" y="2044371"/>
            <a:ext cx="9127444" cy="1336606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9C8C6-BC68-AC4C-9F84-BA7402F9B5F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3F3B0-BCF3-9D4F-880B-B137539F7B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62354" y="3810406"/>
            <a:ext cx="5436006" cy="490281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606439" y="3810406"/>
            <a:ext cx="5436006" cy="490281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55" y="3808873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3317" y="4876801"/>
            <a:ext cx="5432967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774" y="3808872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 i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8" y="4876801"/>
            <a:ext cx="5436006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EEED1-9123-3C45-A2C2-9A7E72222F8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7C903-4612-084B-9A27-6A5B1A8AA7F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301035" y="1015738"/>
            <a:ext cx="12406579" cy="189137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1FAF2-CAE2-3249-9819-A849D698C46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50E3B-6D69-024D-A347-AB1CF2872BE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480" y="5093547"/>
            <a:ext cx="4768427" cy="270933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853"/>
              </a:spcAft>
              <a:buNone/>
              <a:defRPr sz="2600">
                <a:solidFill>
                  <a:schemeClr val="tx2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301035" y="1015738"/>
            <a:ext cx="12406579" cy="189380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300480" y="3251200"/>
            <a:ext cx="4768427" cy="1781658"/>
          </a:xfrm>
        </p:spPr>
        <p:txBody>
          <a:bodyPr anchor="b">
            <a:noAutofit/>
          </a:bodyPr>
          <a:lstStyle>
            <a:lvl1pPr algn="l">
              <a:defRPr sz="46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6124" y="2600960"/>
            <a:ext cx="5552464" cy="5418667"/>
          </a:xfrm>
        </p:spPr>
        <p:txBody>
          <a:bodyPr anchor="ctr"/>
          <a:lstStyle>
            <a:lvl1pPr>
              <a:buClr>
                <a:schemeClr val="bg1"/>
              </a:buClr>
              <a:defRPr sz="31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8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2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23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2300">
                <a:solidFill>
                  <a:schemeClr val="tx2"/>
                </a:solidFill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301035" y="7614525"/>
            <a:ext cx="12406579" cy="189380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32" y="481660"/>
            <a:ext cx="5422428" cy="3455906"/>
          </a:xfrm>
        </p:spPr>
        <p:txBody>
          <a:bodyPr anchor="b">
            <a:normAutofit/>
          </a:bodyPr>
          <a:lstStyle>
            <a:lvl1pPr algn="l">
              <a:defRPr sz="40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3852" y="3961648"/>
            <a:ext cx="5430709" cy="3443864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rgbClr val="FFFFFF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9D9EA-4D62-524B-B10E-B5F8836B502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2107" y="1950720"/>
            <a:ext cx="5071872" cy="4161536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3511296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301035" y="2388521"/>
            <a:ext cx="12406579" cy="189137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481177"/>
            <a:ext cx="11704320" cy="1781658"/>
          </a:xfrm>
          <a:prstGeom prst="rect">
            <a:avLst/>
          </a:prstGeom>
        </p:spPr>
        <p:txBody>
          <a:bodyPr vert="horz" lIns="130046" tIns="65023" rIns="130046" bIns="65023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3889" y="8889123"/>
            <a:ext cx="5385515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397" y="8889123"/>
            <a:ext cx="5385516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6214" y="8889121"/>
            <a:ext cx="1652375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DD58C7-C126-E34E-9AD3-2690DE49FCA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274" y="3805108"/>
            <a:ext cx="10536296" cy="4907657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300460" rtl="0" eaLnBrk="1" latinLnBrk="0" hangingPunct="1">
        <a:spcBef>
          <a:spcPct val="0"/>
        </a:spcBef>
        <a:buNone/>
        <a:defRPr sz="6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90138" indent="-390138" algn="l" defTabSz="130046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3400" kern="1200">
          <a:solidFill>
            <a:schemeClr val="tx2"/>
          </a:solidFill>
          <a:latin typeface="+mn-lt"/>
          <a:ea typeface="+mn-ea"/>
          <a:cs typeface="+mn-cs"/>
        </a:defRPr>
      </a:lvl1pPr>
      <a:lvl2pPr marL="819561" indent="-390138" algn="l" defTabSz="130046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3100" kern="1200">
          <a:solidFill>
            <a:schemeClr val="tx2"/>
          </a:solidFill>
          <a:latin typeface="+mn-lt"/>
          <a:ea typeface="+mn-ea"/>
          <a:cs typeface="+mn-cs"/>
        </a:defRPr>
      </a:lvl2pPr>
      <a:lvl3pPr marL="1216924" indent="-325115" algn="l" defTabSz="130046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25575" indent="-325115" algn="l" defTabSz="130046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600" kern="1200">
          <a:solidFill>
            <a:schemeClr val="tx2"/>
          </a:solidFill>
          <a:latin typeface="+mn-lt"/>
          <a:ea typeface="+mn-ea"/>
          <a:cs typeface="+mn-cs"/>
        </a:defRPr>
      </a:lvl4pPr>
      <a:lvl5pPr marL="2080735" indent="-325115" algn="l" defTabSz="130046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300" kern="1200">
          <a:solidFill>
            <a:schemeClr val="tx2"/>
          </a:solidFill>
          <a:latin typeface="+mn-lt"/>
          <a:ea typeface="+mn-ea"/>
          <a:cs typeface="+mn-cs"/>
        </a:defRPr>
      </a:lvl5pPr>
      <a:lvl6pPr marL="2535896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2991057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3446218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3901379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 flipV="1">
            <a:off x="1461840" y="7109048"/>
            <a:ext cx="10081120" cy="0"/>
          </a:xfrm>
          <a:prstGeom prst="line">
            <a:avLst/>
          </a:prstGeom>
          <a:noFill/>
          <a:ln w="19050" cap="flat" cmpd="sng">
            <a:solidFill>
              <a:srgbClr val="0F438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457152" hangingPunct="0">
              <a:defRPr/>
            </a:pPr>
            <a:endParaRPr lang="it-IT" sz="1100" b="1" i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39354" y="7139767"/>
            <a:ext cx="11126092" cy="1754322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800" b="1" dirty="0">
                <a:solidFill>
                  <a:srgbClr val="0F438B"/>
                </a:solidFill>
              </a:rPr>
              <a:t>Alison </a:t>
            </a:r>
            <a:r>
              <a:rPr lang="it-IT" sz="1800" b="1" dirty="0" smtClean="0">
                <a:solidFill>
                  <a:srgbClr val="0F438B"/>
                </a:solidFill>
              </a:rPr>
              <a:t>Zanatta</a:t>
            </a:r>
            <a:r>
              <a:rPr lang="it-IT" sz="1800" dirty="0" smtClean="0">
                <a:solidFill>
                  <a:srgbClr val="0F438B"/>
                </a:solidFill>
              </a:rPr>
              <a:t>,</a:t>
            </a:r>
            <a:r>
              <a:rPr lang="it-IT" sz="1800" b="1" dirty="0" smtClean="0">
                <a:solidFill>
                  <a:srgbClr val="0F438B"/>
                </a:solidFill>
              </a:rPr>
              <a:t> </a:t>
            </a:r>
            <a:r>
              <a:rPr lang="it-IT" sz="1800" dirty="0" smtClean="0">
                <a:solidFill>
                  <a:srgbClr val="0F438B"/>
                </a:solidFill>
              </a:rPr>
              <a:t>Infermiera, Unità Operativa di Pediatria, Ospedale Civile di San Donà di Piave</a:t>
            </a:r>
          </a:p>
          <a:p>
            <a:pPr algn="ctr">
              <a:lnSpc>
                <a:spcPct val="150000"/>
              </a:lnSpc>
            </a:pPr>
            <a:r>
              <a:rPr lang="it-IT" sz="1800" b="1" dirty="0" smtClean="0">
                <a:solidFill>
                  <a:srgbClr val="0F438B"/>
                </a:solidFill>
              </a:rPr>
              <a:t>Pierluigi </a:t>
            </a:r>
            <a:r>
              <a:rPr lang="it-IT" sz="1800" b="1" dirty="0" err="1" smtClean="0">
                <a:solidFill>
                  <a:srgbClr val="0F438B"/>
                </a:solidFill>
              </a:rPr>
              <a:t>Badon</a:t>
            </a:r>
            <a:r>
              <a:rPr lang="it-IT" sz="1800" dirty="0" smtClean="0">
                <a:solidFill>
                  <a:srgbClr val="0F438B"/>
                </a:solidFill>
              </a:rPr>
              <a:t>, Tutor didattico per l’area Materno Infantile, Azienda Ospedaliera-Università di Padova</a:t>
            </a:r>
          </a:p>
          <a:p>
            <a:pPr algn="ctr">
              <a:lnSpc>
                <a:spcPct val="150000"/>
              </a:lnSpc>
            </a:pPr>
            <a:r>
              <a:rPr lang="it-IT" sz="1800" b="1" dirty="0" smtClean="0">
                <a:solidFill>
                  <a:srgbClr val="0F438B"/>
                </a:solidFill>
              </a:rPr>
              <a:t>Marco Marino</a:t>
            </a:r>
            <a:r>
              <a:rPr lang="it-IT" sz="1800" dirty="0" smtClean="0">
                <a:solidFill>
                  <a:srgbClr val="0F438B"/>
                </a:solidFill>
              </a:rPr>
              <a:t>, Infermiere, Servizio di Diabetologia Pediatrica, DSDB-AOP</a:t>
            </a:r>
          </a:p>
          <a:p>
            <a:pPr algn="ctr">
              <a:lnSpc>
                <a:spcPct val="150000"/>
              </a:lnSpc>
            </a:pPr>
            <a:r>
              <a:rPr lang="it-IT" sz="1800" b="1" dirty="0" smtClean="0">
                <a:solidFill>
                  <a:srgbClr val="0F438B"/>
                </a:solidFill>
              </a:rPr>
              <a:t>Matteo </a:t>
            </a:r>
            <a:r>
              <a:rPr lang="it-IT" sz="1800" b="1" dirty="0" err="1" smtClean="0">
                <a:solidFill>
                  <a:srgbClr val="0F438B"/>
                </a:solidFill>
              </a:rPr>
              <a:t>Martinato</a:t>
            </a:r>
            <a:r>
              <a:rPr lang="it-IT" sz="1800" dirty="0" smtClean="0">
                <a:solidFill>
                  <a:srgbClr val="0F438B"/>
                </a:solidFill>
              </a:rPr>
              <a:t>, RN, </a:t>
            </a:r>
            <a:r>
              <a:rPr lang="it-IT" sz="1800" dirty="0" err="1" smtClean="0">
                <a:solidFill>
                  <a:srgbClr val="0F438B"/>
                </a:solidFill>
              </a:rPr>
              <a:t>PhD</a:t>
            </a:r>
            <a:r>
              <a:rPr lang="it-IT" sz="1800" dirty="0" smtClean="0">
                <a:solidFill>
                  <a:srgbClr val="0F438B"/>
                </a:solidFill>
              </a:rPr>
              <a:t>, Azienda Ospedaliera-Università di Padova</a:t>
            </a:r>
            <a:endParaRPr lang="it-IT" sz="1800" dirty="0">
              <a:solidFill>
                <a:srgbClr val="0F438B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41760" y="4497060"/>
            <a:ext cx="11521280" cy="318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400" b="1" dirty="0">
                <a:solidFill>
                  <a:srgbClr val="0F438B"/>
                </a:solidFill>
                <a:cs typeface="Iowan Old Style" charset="0"/>
              </a:rPr>
              <a:t>LA QUALITÀ DELLA VITA NEI SOGGETTI PEDIATRICI </a:t>
            </a:r>
            <a:endParaRPr lang="it-IT" sz="3400" b="1" dirty="0" smtClean="0">
              <a:solidFill>
                <a:srgbClr val="0F438B"/>
              </a:solidFill>
              <a:cs typeface="Iowan Old Style" charset="0"/>
            </a:endParaRPr>
          </a:p>
          <a:p>
            <a:pPr algn="ctr">
              <a:lnSpc>
                <a:spcPct val="150000"/>
              </a:lnSpc>
            </a:pPr>
            <a:r>
              <a:rPr lang="it-IT" sz="3400" b="1" dirty="0" smtClean="0">
                <a:solidFill>
                  <a:srgbClr val="0F438B"/>
                </a:solidFill>
                <a:cs typeface="Iowan Old Style" charset="0"/>
              </a:rPr>
              <a:t>CON </a:t>
            </a:r>
            <a:r>
              <a:rPr lang="it-IT" sz="3400" b="1" dirty="0">
                <a:solidFill>
                  <a:srgbClr val="0F438B"/>
                </a:solidFill>
                <a:cs typeface="Iowan Old Style" charset="0"/>
              </a:rPr>
              <a:t>MALATTIA ONCOEMATOLOGICA:</a:t>
            </a:r>
            <a:r>
              <a:rPr lang="it-IT" sz="3400" dirty="0">
                <a:solidFill>
                  <a:srgbClr val="0F438B"/>
                </a:solidFill>
                <a:cs typeface="Iowan Old Style" charset="0"/>
              </a:rPr>
              <a:t/>
            </a:r>
            <a:br>
              <a:rPr lang="it-IT" sz="3400" dirty="0">
                <a:solidFill>
                  <a:srgbClr val="0F438B"/>
                </a:solidFill>
                <a:cs typeface="Iowan Old Style" charset="0"/>
              </a:rPr>
            </a:br>
            <a:r>
              <a:rPr lang="it-IT" sz="3400" b="1" dirty="0">
                <a:solidFill>
                  <a:srgbClr val="0F438B"/>
                </a:solidFill>
                <a:cs typeface="Iowan Old Style" charset="0"/>
              </a:rPr>
              <a:t>UNO STUDIO OSSERVAZIONALE TRASVERSALE</a:t>
            </a:r>
            <a:r>
              <a:rPr lang="it-IT" sz="3400" dirty="0">
                <a:solidFill>
                  <a:srgbClr val="0F438B"/>
                </a:solidFill>
                <a:cs typeface="Iowan Old Style" charset="0"/>
              </a:rPr>
              <a:t/>
            </a:r>
            <a:br>
              <a:rPr lang="it-IT" sz="3400" dirty="0">
                <a:solidFill>
                  <a:srgbClr val="0F438B"/>
                </a:solidFill>
                <a:cs typeface="Iowan Old Style" charset="0"/>
              </a:rPr>
            </a:br>
            <a:endParaRPr lang="it-IT" sz="3400" dirty="0">
              <a:solidFill>
                <a:srgbClr val="0F438B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85776" y="826349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XLIII CONGRESSO </a:t>
            </a:r>
            <a:r>
              <a:rPr lang="it-IT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NAZIONALE AIEOP</a:t>
            </a:r>
          </a:p>
          <a:p>
            <a:r>
              <a:rPr lang="it-IT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Bologna, 29 Maggio 2018</a:t>
            </a:r>
            <a:endParaRPr lang="it-IT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" name="Immagine 9" descr="Logo-nero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68" y="700336"/>
            <a:ext cx="2197100" cy="15113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844352"/>
            <a:ext cx="11054080" cy="1664856"/>
          </a:xfrm>
          <a:prstGeom prst="rect">
            <a:avLst/>
          </a:prstGeom>
        </p:spPr>
        <p:txBody>
          <a:bodyPr vert="horz" lIns="130046" tIns="65023" rIns="130046" bIns="65023" rtlCol="0" anchor="b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20000"/>
              </a:lnSpc>
            </a:pPr>
            <a:r>
              <a:rPr lang="it-IT" sz="5500" dirty="0" smtClean="0">
                <a:latin typeface="Iowan Old Style Roman"/>
                <a:cs typeface="Iowan Old Style Roman"/>
              </a:rPr>
              <a:t>VARIABILI ANAGRAFICHE E SOCIO-DEMOGRAFICHE 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932584"/>
            <a:ext cx="10873208" cy="518457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Andamento </a:t>
            </a:r>
            <a:r>
              <a:rPr lang="it-IT" b="1" dirty="0">
                <a:solidFill>
                  <a:schemeClr val="bg1"/>
                </a:solidFill>
              </a:rPr>
              <a:t>proporzionalmente indiretto tra l’età </a:t>
            </a:r>
            <a:r>
              <a:rPr lang="it-IT" dirty="0">
                <a:solidFill>
                  <a:schemeClr val="bg1"/>
                </a:solidFill>
              </a:rPr>
              <a:t>del soggetto e la percezione della </a:t>
            </a:r>
            <a:r>
              <a:rPr lang="it-IT" b="1" dirty="0">
                <a:solidFill>
                  <a:schemeClr val="bg1"/>
                </a:solidFill>
              </a:rPr>
              <a:t>qualità della vita</a:t>
            </a:r>
            <a:r>
              <a:rPr lang="it-IT" dirty="0" smtClean="0">
                <a:solidFill>
                  <a:schemeClr val="bg1"/>
                </a:solidFill>
              </a:rPr>
              <a:t>.</a:t>
            </a:r>
            <a:endParaRPr lang="it-IT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50000"/>
              </a:lnSpc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I bambini/ragazzi affetti da </a:t>
            </a:r>
            <a:r>
              <a:rPr lang="it-IT" b="1" dirty="0">
                <a:solidFill>
                  <a:schemeClr val="bg1"/>
                </a:solidFill>
              </a:rPr>
              <a:t>Tumore al SNC o Sarcoma </a:t>
            </a:r>
            <a:r>
              <a:rPr lang="it-IT" dirty="0">
                <a:solidFill>
                  <a:schemeClr val="bg1"/>
                </a:solidFill>
              </a:rPr>
              <a:t>presentano livelli più bassi di </a:t>
            </a:r>
            <a:r>
              <a:rPr lang="it-IT" dirty="0" err="1">
                <a:solidFill>
                  <a:schemeClr val="bg1"/>
                </a:solidFill>
              </a:rPr>
              <a:t>QoL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716560"/>
            <a:ext cx="10657184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DISCUSSIONE E CONCLUSIONI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428528"/>
            <a:ext cx="10729192" cy="5184576"/>
          </a:xfrm>
          <a:prstGeom prst="rect">
            <a:avLst/>
          </a:prstGeom>
        </p:spPr>
        <p:txBody>
          <a:bodyPr vert="horz" lIns="130046" tIns="65023" rIns="130046" bIns="65023" rtlCol="0">
            <a:noAutofit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Agreement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 statisticamente significativo (</a:t>
            </a:r>
            <a:r>
              <a:rPr lang="it-IT" sz="1900" dirty="0" err="1">
                <a:solidFill>
                  <a:schemeClr val="bg1"/>
                </a:solidFill>
                <a:latin typeface="Candara"/>
                <a:cs typeface="Candara"/>
              </a:rPr>
              <a:t>p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=0.005) tra genitore e figlio nella fascia 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d’età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8/12 anni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.</a:t>
            </a:r>
          </a:p>
          <a:p>
            <a:pPr marL="342900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Nel complesso i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genitori sottostimano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 la </a:t>
            </a:r>
            <a:r>
              <a:rPr lang="it-IT" sz="1900" dirty="0" err="1">
                <a:solidFill>
                  <a:schemeClr val="bg1"/>
                </a:solidFill>
                <a:latin typeface="Candara"/>
                <a:cs typeface="Candara"/>
              </a:rPr>
              <a:t>QoL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 dei figli, ad eccezione della fascia 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d’età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5/7 anni.</a:t>
            </a:r>
          </a:p>
          <a:p>
            <a:pPr marL="342900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È necessario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:</a:t>
            </a:r>
          </a:p>
          <a:p>
            <a:pPr marL="993130" lvl="1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Arial"/>
              <a:buChar char="•"/>
              <a:defRPr/>
            </a:pP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 Porre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una maggiore attenzione ai bambini/ragazzi a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maggior rischio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di 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presentare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una peggiore qualità della vita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;</a:t>
            </a:r>
          </a:p>
          <a:p>
            <a:pPr marL="993130" lvl="1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Arial"/>
              <a:buChar char="•"/>
              <a:defRPr/>
            </a:pP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Fornire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un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supporto adeguato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mediante una continua valutazione dei 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bisogni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fisici, sociali, spirituali, emozionali, informativi e pratici</a:t>
            </a: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;</a:t>
            </a:r>
          </a:p>
          <a:p>
            <a:pPr marL="993130" lvl="1" indent="-342900" algn="l" defTabSz="414295">
              <a:lnSpc>
                <a:spcPct val="150000"/>
              </a:lnSpc>
              <a:spcBef>
                <a:spcPts val="1200"/>
              </a:spcBef>
              <a:buClr>
                <a:schemeClr val="bg1"/>
              </a:buClr>
              <a:buFont typeface="Arial"/>
              <a:buChar char="•"/>
              <a:defRPr/>
            </a:pPr>
            <a:r>
              <a:rPr lang="it-IT" sz="1900" dirty="0" smtClean="0">
                <a:solidFill>
                  <a:schemeClr val="bg1"/>
                </a:solidFill>
                <a:latin typeface="Candara"/>
                <a:cs typeface="Candara"/>
              </a:rPr>
              <a:t>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Ricercare ed attuare interventi per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migliorare </a:t>
            </a:r>
            <a:r>
              <a:rPr lang="it-IT" sz="1900" b="1" dirty="0" smtClean="0">
                <a:solidFill>
                  <a:schemeClr val="bg1"/>
                </a:solidFill>
                <a:latin typeface="Candara"/>
                <a:cs typeface="Candara"/>
              </a:rPr>
              <a:t>l’assistenza </a:t>
            </a:r>
            <a:r>
              <a:rPr lang="it-IT" sz="1900" b="1" dirty="0">
                <a:solidFill>
                  <a:schemeClr val="bg1"/>
                </a:solidFill>
                <a:latin typeface="Candara"/>
                <a:cs typeface="Candara"/>
              </a:rPr>
              <a:t>infermieristica 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nelle dimensioni dove sono stati ottenuti valori inferiori di </a:t>
            </a:r>
            <a:r>
              <a:rPr lang="it-IT" sz="1900" dirty="0" err="1">
                <a:solidFill>
                  <a:schemeClr val="bg1"/>
                </a:solidFill>
                <a:latin typeface="Candara"/>
                <a:cs typeface="Candara"/>
              </a:rPr>
              <a:t>QoL</a:t>
            </a:r>
            <a:r>
              <a:rPr lang="it-IT" sz="1900" dirty="0">
                <a:solidFill>
                  <a:schemeClr val="bg1"/>
                </a:solidFill>
                <a:latin typeface="Candara"/>
                <a:cs typeface="Candara"/>
              </a:rPr>
              <a:t>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140496"/>
            <a:ext cx="10585176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93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57784" y="772344"/>
            <a:ext cx="11054080" cy="1232808"/>
          </a:xfrm>
        </p:spPr>
        <p:txBody>
          <a:bodyPr/>
          <a:lstStyle/>
          <a:p>
            <a:pPr algn="l"/>
            <a:r>
              <a:rPr lang="it-IT" sz="5500" i="1" dirty="0" smtClean="0">
                <a:latin typeface="Iowan Old Style Roman"/>
                <a:cs typeface="Iowan Old Style Roman"/>
              </a:rPr>
              <a:t>INTRODUZIONE</a:t>
            </a:r>
            <a:endParaRPr lang="it-IT" sz="5500" i="1" dirty="0">
              <a:latin typeface="Iowan Old Style Roman"/>
              <a:cs typeface="Iowan Old Style Roman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1800" y="2428528"/>
            <a:ext cx="10729192" cy="518457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b="1" i="1" dirty="0">
                <a:solidFill>
                  <a:schemeClr val="bg1"/>
                </a:solidFill>
              </a:rPr>
              <a:t>AIRTUM</a:t>
            </a:r>
            <a:r>
              <a:rPr lang="it-IT" i="1" dirty="0">
                <a:solidFill>
                  <a:schemeClr val="bg1"/>
                </a:solidFill>
              </a:rPr>
              <a:t>, l’Associazione Italiana Registro Tumori, stima che per il quinquennio 2016-2020 in Italia saranno diagnosticate </a:t>
            </a:r>
            <a:r>
              <a:rPr lang="it-IT" b="1" i="1" dirty="0">
                <a:solidFill>
                  <a:schemeClr val="bg1"/>
                </a:solidFill>
              </a:rPr>
              <a:t>7000 </a:t>
            </a:r>
            <a:r>
              <a:rPr lang="it-IT" i="1" dirty="0">
                <a:solidFill>
                  <a:schemeClr val="bg1"/>
                </a:solidFill>
              </a:rPr>
              <a:t>neoplasie nei bambini e </a:t>
            </a:r>
            <a:r>
              <a:rPr lang="it-IT" b="1" i="1" dirty="0">
                <a:solidFill>
                  <a:schemeClr val="bg1"/>
                </a:solidFill>
              </a:rPr>
              <a:t>4000</a:t>
            </a:r>
            <a:r>
              <a:rPr lang="it-IT" i="1" dirty="0">
                <a:solidFill>
                  <a:schemeClr val="bg1"/>
                </a:solidFill>
              </a:rPr>
              <a:t> negli </a:t>
            </a:r>
            <a:r>
              <a:rPr lang="it-IT" i="1" dirty="0" smtClean="0">
                <a:solidFill>
                  <a:schemeClr val="bg1"/>
                </a:solidFill>
              </a:rPr>
              <a:t>adolescenti.</a:t>
            </a:r>
          </a:p>
          <a:p>
            <a:pPr marL="457200" indent="-457200" algn="just">
              <a:lnSpc>
                <a:spcPct val="150000"/>
              </a:lnSpc>
              <a:buClr>
                <a:schemeClr val="bg1"/>
              </a:buClr>
              <a:buFont typeface="Wingdings" charset="2"/>
              <a:buChar char="ü"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Seconda </a:t>
            </a:r>
            <a:r>
              <a:rPr lang="it-IT" b="1" i="1" dirty="0">
                <a:solidFill>
                  <a:schemeClr val="bg1"/>
                </a:solidFill>
              </a:rPr>
              <a:t>causa di morte</a:t>
            </a:r>
            <a:r>
              <a:rPr lang="it-IT" i="1" dirty="0">
                <a:solidFill>
                  <a:schemeClr val="bg1"/>
                </a:solidFill>
              </a:rPr>
              <a:t> nei bambini e </a:t>
            </a:r>
            <a:r>
              <a:rPr lang="it-IT" b="1" i="1" dirty="0">
                <a:solidFill>
                  <a:schemeClr val="bg1"/>
                </a:solidFill>
              </a:rPr>
              <a:t>prima</a:t>
            </a:r>
            <a:r>
              <a:rPr lang="it-IT" i="1" dirty="0">
                <a:solidFill>
                  <a:schemeClr val="bg1"/>
                </a:solidFill>
              </a:rPr>
              <a:t> negli adolescenti (AIRTUM, 2012).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101800" y="2140496"/>
            <a:ext cx="10729192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8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LA QUALITÀ DI VITA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428528"/>
            <a:ext cx="10801200" cy="518457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defTabSz="519059">
              <a:lnSpc>
                <a:spcPct val="150000"/>
              </a:lnSpc>
              <a:spcBef>
                <a:spcPts val="1600"/>
              </a:spcBef>
              <a:buClrTx/>
              <a:buFont typeface="Wingdings" charset="2"/>
              <a:buChar char="ü"/>
              <a:defRPr/>
            </a:pPr>
            <a:r>
              <a:rPr lang="it-IT" dirty="0" smtClean="0">
                <a:solidFill>
                  <a:schemeClr val="bg1"/>
                </a:solidFill>
              </a:rPr>
              <a:t>Il </a:t>
            </a:r>
            <a:r>
              <a:rPr lang="it-IT" dirty="0">
                <a:solidFill>
                  <a:schemeClr val="bg1"/>
                </a:solidFill>
              </a:rPr>
              <a:t>termine </a:t>
            </a:r>
            <a:r>
              <a:rPr lang="it-IT" b="1" dirty="0">
                <a:solidFill>
                  <a:schemeClr val="bg1"/>
                </a:solidFill>
              </a:rPr>
              <a:t>qualità della vita</a:t>
            </a:r>
            <a:r>
              <a:rPr lang="it-IT" dirty="0">
                <a:solidFill>
                  <a:schemeClr val="bg1"/>
                </a:solidFill>
              </a:rPr>
              <a:t> definisce una visione individuale, soggettiva e multidimensionale (Efficace, 2010).</a:t>
            </a:r>
          </a:p>
          <a:p>
            <a:pPr marL="457200" indent="-457200" algn="just" defTabSz="519059">
              <a:lnSpc>
                <a:spcPct val="150000"/>
              </a:lnSpc>
              <a:spcBef>
                <a:spcPts val="1600"/>
              </a:spcBef>
              <a:buClrTx/>
              <a:buFont typeface="Wingdings" charset="2"/>
              <a:buChar char="ü"/>
              <a:defRPr/>
            </a:pPr>
            <a:r>
              <a:rPr lang="it-IT" dirty="0">
                <a:solidFill>
                  <a:schemeClr val="bg1"/>
                </a:solidFill>
              </a:rPr>
              <a:t>Include il benessere psicologico e sociale, lo stato funzionale, le percezioni relative al proprio stato di salute ed ai sintomi correlati al trattamento e/o alla patologia.</a:t>
            </a:r>
          </a:p>
          <a:p>
            <a:pPr marL="457200" indent="-457200" algn="just" defTabSz="519059">
              <a:lnSpc>
                <a:spcPct val="150000"/>
              </a:lnSpc>
              <a:spcBef>
                <a:spcPts val="1600"/>
              </a:spcBef>
              <a:buClrTx/>
              <a:buFont typeface="Wingdings" charset="2"/>
              <a:buChar char="ü"/>
              <a:defRPr/>
            </a:pPr>
            <a:r>
              <a:rPr lang="it-IT" dirty="0" smtClean="0">
                <a:solidFill>
                  <a:schemeClr val="bg1"/>
                </a:solidFill>
              </a:rPr>
              <a:t>La </a:t>
            </a:r>
            <a:r>
              <a:rPr lang="it-IT" b="1" dirty="0" smtClean="0">
                <a:solidFill>
                  <a:schemeClr val="bg1"/>
                </a:solidFill>
              </a:rPr>
              <a:t>patologia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ha </a:t>
            </a:r>
            <a:r>
              <a:rPr lang="it-IT" dirty="0" smtClean="0">
                <a:solidFill>
                  <a:schemeClr val="bg1"/>
                </a:solidFill>
              </a:rPr>
              <a:t>implicazioni anche </a:t>
            </a:r>
            <a:r>
              <a:rPr lang="it-IT" dirty="0">
                <a:solidFill>
                  <a:schemeClr val="bg1"/>
                </a:solidFill>
              </a:rPr>
              <a:t>sulla</a:t>
            </a:r>
            <a:r>
              <a:rPr lang="it-IT" b="1" dirty="0">
                <a:solidFill>
                  <a:schemeClr val="bg1"/>
                </a:solidFill>
              </a:rPr>
              <a:t> vita sociale, emotiva, familiare e relazionale.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140496"/>
            <a:ext cx="10729192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OBIETTIVI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428528"/>
            <a:ext cx="10801200" cy="518457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ClrTx/>
              <a:buFont typeface="Wingdings" charset="2"/>
              <a:buChar char="ü"/>
              <a:defRPr/>
            </a:pPr>
            <a:r>
              <a:rPr lang="it-IT" dirty="0" smtClean="0"/>
              <a:t>Confrontare </a:t>
            </a:r>
            <a:r>
              <a:rPr lang="it-IT" b="1" dirty="0"/>
              <a:t>la percezione sulla qualità della vita del bambino</a:t>
            </a:r>
            <a:r>
              <a:rPr lang="it-IT" dirty="0"/>
              <a:t>, affetto da patologia </a:t>
            </a:r>
            <a:r>
              <a:rPr lang="it-IT" dirty="0" err="1"/>
              <a:t>oncoematologica</a:t>
            </a:r>
            <a:r>
              <a:rPr lang="it-IT" dirty="0"/>
              <a:t>, con quella </a:t>
            </a:r>
            <a:r>
              <a:rPr lang="it-IT" b="1" dirty="0"/>
              <a:t>dei</a:t>
            </a:r>
            <a:r>
              <a:rPr lang="it-IT" dirty="0"/>
              <a:t> </a:t>
            </a:r>
            <a:r>
              <a:rPr lang="it-IT" b="1" dirty="0"/>
              <a:t>genitori</a:t>
            </a:r>
            <a:r>
              <a:rPr lang="it-IT" dirty="0"/>
              <a:t>.</a:t>
            </a:r>
          </a:p>
          <a:p>
            <a:pPr marL="457200" indent="-457200" algn="just">
              <a:lnSpc>
                <a:spcPct val="150000"/>
              </a:lnSpc>
              <a:buClrTx/>
              <a:buFont typeface="Wingdings" charset="2"/>
              <a:buChar char="ü"/>
              <a:defRPr/>
            </a:pPr>
            <a:r>
              <a:rPr lang="it-IT" dirty="0"/>
              <a:t>Esplorare </a:t>
            </a:r>
            <a:r>
              <a:rPr lang="it-IT" dirty="0" smtClean="0"/>
              <a:t>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associazione </a:t>
            </a:r>
            <a:r>
              <a:rPr lang="it-IT" dirty="0"/>
              <a:t>tra alcune </a:t>
            </a:r>
            <a:r>
              <a:rPr lang="it-IT" b="1" dirty="0"/>
              <a:t>variabili socio-demografiche </a:t>
            </a:r>
            <a:r>
              <a:rPr lang="it-IT" dirty="0"/>
              <a:t>della famiglia ed i livelli della qualità della </a:t>
            </a:r>
            <a:r>
              <a:rPr lang="it-IT" dirty="0" smtClean="0"/>
              <a:t>vita.</a:t>
            </a:r>
          </a:p>
          <a:p>
            <a:pPr marL="457200" indent="-457200" algn="just">
              <a:lnSpc>
                <a:spcPct val="150000"/>
              </a:lnSpc>
              <a:buClrTx/>
              <a:buFont typeface="Wingdings" charset="2"/>
              <a:buChar char="ü"/>
              <a:defRPr/>
            </a:pPr>
            <a:r>
              <a:rPr lang="it-IT" dirty="0"/>
              <a:t>E</a:t>
            </a:r>
            <a:r>
              <a:rPr lang="it-IT" dirty="0" smtClean="0"/>
              <a:t>videnziare i </a:t>
            </a:r>
            <a:r>
              <a:rPr lang="it-IT" b="1" dirty="0" smtClean="0"/>
              <a:t>livelli più alti e più bassi di </a:t>
            </a:r>
            <a:r>
              <a:rPr lang="it-IT" b="1" dirty="0" err="1" smtClean="0"/>
              <a:t>QoL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140496"/>
            <a:ext cx="10729192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8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MATERIALI E METODI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428528"/>
            <a:ext cx="10801200" cy="518457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5091" indent="-465091" algn="just" defTabSz="577790">
              <a:lnSpc>
                <a:spcPct val="150000"/>
              </a:lnSpc>
              <a:spcBef>
                <a:spcPts val="1700"/>
              </a:spcBef>
              <a:buClrTx/>
              <a:buFont typeface="Wingdings" charset="2"/>
              <a:buChar char="ü"/>
              <a:defRPr/>
            </a:pPr>
            <a:r>
              <a:rPr lang="it-IT" dirty="0">
                <a:latin typeface="Candara"/>
                <a:cs typeface="Candara"/>
              </a:rPr>
              <a:t>Presso </a:t>
            </a:r>
            <a:r>
              <a:rPr lang="it-IT" dirty="0" smtClean="0">
                <a:latin typeface="Candara"/>
                <a:cs typeface="Candara"/>
              </a:rPr>
              <a:t>l’U.O</a:t>
            </a:r>
            <a:r>
              <a:rPr lang="it-IT" dirty="0">
                <a:latin typeface="Candara"/>
                <a:cs typeface="Candara"/>
              </a:rPr>
              <a:t>. di </a:t>
            </a:r>
            <a:r>
              <a:rPr lang="it-IT" dirty="0" smtClean="0">
                <a:latin typeface="Candara"/>
                <a:cs typeface="Candara"/>
              </a:rPr>
              <a:t>Degenza </a:t>
            </a:r>
            <a:r>
              <a:rPr lang="it-IT" dirty="0">
                <a:latin typeface="Candara"/>
                <a:cs typeface="Candara"/>
              </a:rPr>
              <a:t>e DH Onco-ematologico Pediatrico </a:t>
            </a:r>
            <a:r>
              <a:rPr lang="it-IT" dirty="0" smtClean="0">
                <a:latin typeface="Candara"/>
                <a:cs typeface="Candara"/>
              </a:rPr>
              <a:t>dell’Azienda </a:t>
            </a:r>
            <a:r>
              <a:rPr lang="it-IT" dirty="0">
                <a:latin typeface="Candara"/>
                <a:cs typeface="Candara"/>
              </a:rPr>
              <a:t>Ospedaliera di Padova e </a:t>
            </a:r>
            <a:r>
              <a:rPr lang="it-IT" dirty="0" smtClean="0">
                <a:latin typeface="Candara"/>
                <a:cs typeface="Candara"/>
              </a:rPr>
              <a:t>dell’Ospedale </a:t>
            </a:r>
            <a:r>
              <a:rPr lang="it-IT" dirty="0">
                <a:latin typeface="Candara"/>
                <a:cs typeface="Candara"/>
              </a:rPr>
              <a:t>Civile </a:t>
            </a:r>
            <a:r>
              <a:rPr lang="it-IT" dirty="0" smtClean="0">
                <a:latin typeface="Candara"/>
                <a:cs typeface="Candara"/>
              </a:rPr>
              <a:t>Ca’ </a:t>
            </a:r>
            <a:r>
              <a:rPr lang="it-IT" dirty="0" err="1" smtClean="0">
                <a:latin typeface="Candara"/>
                <a:cs typeface="Candara"/>
              </a:rPr>
              <a:t>Foncello</a:t>
            </a:r>
            <a:r>
              <a:rPr lang="it-IT" dirty="0" smtClean="0">
                <a:latin typeface="Candara"/>
                <a:cs typeface="Candara"/>
              </a:rPr>
              <a:t> </a:t>
            </a:r>
            <a:r>
              <a:rPr lang="it-IT" dirty="0">
                <a:latin typeface="Candara"/>
                <a:cs typeface="Candara"/>
              </a:rPr>
              <a:t>di Treviso.</a:t>
            </a:r>
          </a:p>
          <a:p>
            <a:pPr marL="465091" indent="-465091" algn="just" defTabSz="577790">
              <a:lnSpc>
                <a:spcPct val="150000"/>
              </a:lnSpc>
              <a:spcBef>
                <a:spcPts val="1700"/>
              </a:spcBef>
              <a:buClrTx/>
              <a:buFont typeface="Wingdings" charset="2"/>
              <a:buChar char="ü"/>
              <a:defRPr/>
            </a:pPr>
            <a:r>
              <a:rPr lang="it-IT" dirty="0">
                <a:latin typeface="Candara"/>
                <a:cs typeface="Candara"/>
              </a:rPr>
              <a:t>Strumenti di raccolta dati: </a:t>
            </a:r>
          </a:p>
          <a:p>
            <a:pPr marL="1587384" lvl="2" indent="-457200" algn="just" defTabSz="577790">
              <a:lnSpc>
                <a:spcPct val="150000"/>
              </a:lnSpc>
              <a:spcBef>
                <a:spcPts val="1700"/>
              </a:spcBef>
              <a:buClrTx/>
              <a:buFont typeface="Arial"/>
              <a:buChar char="•"/>
              <a:defRPr/>
            </a:pPr>
            <a:r>
              <a:rPr lang="it-IT" dirty="0" smtClean="0">
                <a:solidFill>
                  <a:srgbClr val="FFFFFF"/>
                </a:solidFill>
                <a:latin typeface="Candara"/>
                <a:cs typeface="Candara"/>
              </a:rPr>
              <a:t> </a:t>
            </a:r>
            <a:r>
              <a:rPr lang="it-IT" b="1" dirty="0">
                <a:solidFill>
                  <a:srgbClr val="FFFFFF"/>
                </a:solidFill>
                <a:latin typeface="Candara"/>
                <a:cs typeface="Candara"/>
              </a:rPr>
              <a:t>Questionario multidimensionale </a:t>
            </a:r>
            <a:r>
              <a:rPr lang="it-IT" b="1" dirty="0" err="1">
                <a:solidFill>
                  <a:srgbClr val="FFFFFF"/>
                </a:solidFill>
                <a:latin typeface="Candara"/>
                <a:cs typeface="Candara"/>
              </a:rPr>
              <a:t>PedsQL</a:t>
            </a:r>
            <a:r>
              <a:rPr lang="it-IT" b="1" dirty="0">
                <a:solidFill>
                  <a:srgbClr val="FFFFFF"/>
                </a:solidFill>
                <a:latin typeface="Candara"/>
                <a:cs typeface="Candara"/>
              </a:rPr>
              <a:t> </a:t>
            </a:r>
            <a:r>
              <a:rPr lang="it-IT" b="1" dirty="0" smtClean="0">
                <a:solidFill>
                  <a:srgbClr val="FFFFFF"/>
                </a:solidFill>
                <a:latin typeface="Candara"/>
                <a:cs typeface="Candara"/>
              </a:rPr>
              <a:t>3. ;</a:t>
            </a:r>
            <a:endParaRPr lang="it-IT" b="1" dirty="0">
              <a:solidFill>
                <a:srgbClr val="FFFFFF"/>
              </a:solidFill>
              <a:latin typeface="Candara"/>
              <a:cs typeface="Candara"/>
            </a:endParaRPr>
          </a:p>
          <a:p>
            <a:pPr marL="1587384" lvl="2" indent="-457200" algn="just" defTabSz="577790">
              <a:lnSpc>
                <a:spcPct val="150000"/>
              </a:lnSpc>
              <a:spcBef>
                <a:spcPts val="1700"/>
              </a:spcBef>
              <a:buClrTx/>
              <a:buFont typeface="Arial"/>
              <a:buChar char="•"/>
              <a:defRPr/>
            </a:pPr>
            <a:r>
              <a:rPr lang="it-IT" b="1" dirty="0" smtClean="0">
                <a:solidFill>
                  <a:srgbClr val="FFFFFF"/>
                </a:solidFill>
                <a:latin typeface="Candara"/>
                <a:cs typeface="Candara"/>
              </a:rPr>
              <a:t> </a:t>
            </a:r>
            <a:r>
              <a:rPr lang="it-IT" b="1" dirty="0">
                <a:solidFill>
                  <a:srgbClr val="FFFFFF"/>
                </a:solidFill>
                <a:latin typeface="Candara"/>
                <a:cs typeface="Candara"/>
              </a:rPr>
              <a:t>Scheda raccolta dati socio-</a:t>
            </a:r>
            <a:r>
              <a:rPr lang="it-IT" b="1" dirty="0" err="1" smtClean="0">
                <a:solidFill>
                  <a:srgbClr val="FFFFFF"/>
                </a:solidFill>
                <a:latin typeface="Candara"/>
                <a:cs typeface="Candara"/>
              </a:rPr>
              <a:t>demografic</a:t>
            </a:r>
            <a:r>
              <a:rPr lang="it-IT" b="1" dirty="0" smtClean="0">
                <a:solidFill>
                  <a:srgbClr val="FFFFFF"/>
                </a:solidFill>
                <a:latin typeface="Candara"/>
                <a:cs typeface="Candara"/>
              </a:rPr>
              <a:t> .</a:t>
            </a:r>
            <a:endParaRPr lang="it-IT" b="1" dirty="0">
              <a:solidFill>
                <a:srgbClr val="FFFFFF"/>
              </a:solidFill>
              <a:latin typeface="Candara"/>
              <a:cs typeface="Candara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140496"/>
            <a:ext cx="10729192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9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ANALISI STATISTICA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101800" y="2428528"/>
            <a:ext cx="10801200" cy="4968552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>
            <a:lvl1pPr marL="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5023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0046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50690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600919" indent="0" algn="ctr" defTabSz="130046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5114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90137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55160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201839" indent="0" algn="ctr" defTabSz="1300460" rtl="0" eaLnBrk="1" latinLnBrk="0" hangingPunct="1">
              <a:spcBef>
                <a:spcPts val="546"/>
              </a:spcBef>
              <a:buClr>
                <a:schemeClr val="accent1"/>
              </a:buClr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28" indent="-460328" algn="just" defTabSz="571441">
              <a:lnSpc>
                <a:spcPct val="150000"/>
              </a:lnSpc>
              <a:spcBef>
                <a:spcPts val="1700"/>
              </a:spcBef>
              <a:buClrTx/>
              <a:buFont typeface="Wingdings" charset="2"/>
              <a:buChar char="ü"/>
              <a:defRPr/>
            </a:pPr>
            <a:r>
              <a:rPr lang="it-IT" sz="2600" dirty="0"/>
              <a:t>ICC (</a:t>
            </a:r>
            <a:r>
              <a:rPr lang="it-IT" sz="2600" dirty="0" err="1"/>
              <a:t>Intraclass</a:t>
            </a:r>
            <a:r>
              <a:rPr lang="it-IT" sz="2600" dirty="0"/>
              <a:t> </a:t>
            </a:r>
            <a:r>
              <a:rPr lang="it-IT" sz="2600" dirty="0" err="1"/>
              <a:t>Correlation</a:t>
            </a:r>
            <a:r>
              <a:rPr lang="it-IT" sz="2600" dirty="0"/>
              <a:t> </a:t>
            </a:r>
            <a:r>
              <a:rPr lang="it-IT" sz="2600" dirty="0" err="1"/>
              <a:t>Coefficient</a:t>
            </a:r>
            <a:r>
              <a:rPr lang="it-IT" sz="2600" dirty="0"/>
              <a:t>) per la valutazione dell’Agreement, test per la concordanza delle misure (α = 0.05);</a:t>
            </a:r>
          </a:p>
          <a:p>
            <a:pPr marL="460328" indent="-460328" algn="just" defTabSz="571441">
              <a:lnSpc>
                <a:spcPct val="150000"/>
              </a:lnSpc>
              <a:spcBef>
                <a:spcPts val="1700"/>
              </a:spcBef>
              <a:buClrTx/>
              <a:buFont typeface="Wingdings" charset="2"/>
              <a:buChar char="ü"/>
              <a:defRPr/>
            </a:pPr>
            <a:r>
              <a:rPr lang="it-IT" sz="2600" dirty="0"/>
              <a:t>Test sulla </a:t>
            </a:r>
            <a:r>
              <a:rPr lang="it-IT" sz="2600" dirty="0" err="1"/>
              <a:t>skewness</a:t>
            </a:r>
            <a:r>
              <a:rPr lang="it-IT" sz="2600" dirty="0"/>
              <a:t> delle scale:</a:t>
            </a:r>
          </a:p>
          <a:p>
            <a:pPr marL="927052" lvl="1" indent="-457200" algn="just" defTabSz="571441">
              <a:lnSpc>
                <a:spcPct val="150000"/>
              </a:lnSpc>
              <a:spcBef>
                <a:spcPts val="1700"/>
              </a:spcBef>
              <a:buClrTx/>
              <a:buFont typeface="Arial"/>
              <a:buChar char="•"/>
              <a:defRPr/>
            </a:pPr>
            <a:r>
              <a:rPr lang="it-IT" sz="2600" dirty="0" smtClean="0">
                <a:solidFill>
                  <a:srgbClr val="FFFFFF"/>
                </a:solidFill>
              </a:rPr>
              <a:t>GLM </a:t>
            </a:r>
            <a:r>
              <a:rPr lang="it-IT" sz="2600" dirty="0">
                <a:solidFill>
                  <a:srgbClr val="FFFFFF"/>
                </a:solidFill>
              </a:rPr>
              <a:t>(</a:t>
            </a:r>
            <a:r>
              <a:rPr lang="it-IT" sz="2600" dirty="0" err="1">
                <a:solidFill>
                  <a:srgbClr val="FFFFFF"/>
                </a:solidFill>
              </a:rPr>
              <a:t>Generalized</a:t>
            </a:r>
            <a:r>
              <a:rPr lang="it-IT" sz="2600" dirty="0">
                <a:solidFill>
                  <a:srgbClr val="FFFFFF"/>
                </a:solidFill>
              </a:rPr>
              <a:t> Linear Model) con link identitario e funzione gaussiana a supporto di una distribuzione normale del dato (α=0.05);</a:t>
            </a:r>
          </a:p>
          <a:p>
            <a:pPr marL="927052" lvl="1" indent="-457200" algn="just" defTabSz="571441">
              <a:lnSpc>
                <a:spcPct val="150000"/>
              </a:lnSpc>
              <a:spcBef>
                <a:spcPts val="1700"/>
              </a:spcBef>
              <a:buClrTx/>
              <a:buFont typeface="Arial"/>
              <a:buChar char="•"/>
              <a:defRPr/>
            </a:pPr>
            <a:r>
              <a:rPr lang="it-IT" sz="2600" dirty="0" smtClean="0">
                <a:solidFill>
                  <a:srgbClr val="FFFFFF"/>
                </a:solidFill>
              </a:rPr>
              <a:t>GLM </a:t>
            </a:r>
            <a:r>
              <a:rPr lang="it-IT" sz="2600" dirty="0">
                <a:solidFill>
                  <a:srgbClr val="FFFFFF"/>
                </a:solidFill>
              </a:rPr>
              <a:t>con funzione Gamma per considerare l'asimmetria della variabile di risposta;</a:t>
            </a:r>
          </a:p>
          <a:p>
            <a:pPr marL="927052" lvl="1" indent="-457200" algn="just" defTabSz="571441">
              <a:lnSpc>
                <a:spcPct val="150000"/>
              </a:lnSpc>
              <a:spcBef>
                <a:spcPts val="1700"/>
              </a:spcBef>
              <a:buClrTx/>
              <a:buFont typeface="Arial"/>
              <a:buChar char="•"/>
              <a:defRPr/>
            </a:pPr>
            <a:r>
              <a:rPr lang="it-IT" sz="2600" dirty="0" smtClean="0">
                <a:solidFill>
                  <a:srgbClr val="FFFFFF"/>
                </a:solidFill>
              </a:rPr>
              <a:t>Gli </a:t>
            </a:r>
            <a:r>
              <a:rPr lang="it-IT" sz="2600" dirty="0">
                <a:solidFill>
                  <a:srgbClr val="FFFFFF"/>
                </a:solidFill>
              </a:rPr>
              <a:t>effetti non lineari sono stati inclusi nel modello utilizzando delle </a:t>
            </a:r>
            <a:r>
              <a:rPr lang="it-IT" sz="2600" dirty="0" err="1">
                <a:solidFill>
                  <a:srgbClr val="FFFFFF"/>
                </a:solidFill>
              </a:rPr>
              <a:t>splines</a:t>
            </a:r>
            <a:r>
              <a:rPr lang="it-IT" sz="26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101800" y="2140496"/>
            <a:ext cx="10729192" cy="0"/>
          </a:xfrm>
          <a:prstGeom prst="lin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diamond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4" tIns="50794" rIns="50794" bIns="50794" anchor="ctr"/>
          <a:lstStyle/>
          <a:p>
            <a:pPr defTabSz="457152" hangingPunct="0">
              <a:defRPr/>
            </a:pPr>
            <a:endParaRPr lang="it-IT" sz="1100" i="0">
              <a:ln>
                <a:solidFill>
                  <a:srgbClr val="4C1203"/>
                </a:solidFill>
              </a:ln>
              <a:solidFill>
                <a:srgbClr val="4C1203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2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57784" y="772344"/>
            <a:ext cx="11054080" cy="1232808"/>
          </a:xfrm>
          <a:prstGeom prst="rect">
            <a:avLst/>
          </a:prstGeom>
        </p:spPr>
        <p:txBody>
          <a:bodyPr vert="horz" lIns="130046" tIns="65023" rIns="130046" bIns="65023" rtlCol="0" anchor="b">
            <a:norm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3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it-IT" sz="5500" dirty="0" smtClean="0">
                <a:latin typeface="Iowan Old Style Roman"/>
                <a:cs typeface="Iowan Old Style Roman"/>
              </a:rPr>
              <a:t>CAMPIONE</a:t>
            </a:r>
            <a:endParaRPr lang="it-IT" sz="5500" dirty="0">
              <a:latin typeface="Iowan Old Style Roman"/>
              <a:cs typeface="Iowan Old Style Roman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32048" y="2747819"/>
            <a:ext cx="5206256" cy="2056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defTabSz="425406">
              <a:lnSpc>
                <a:spcPct val="150000"/>
              </a:lnSpc>
              <a:spcBef>
                <a:spcPts val="1300"/>
              </a:spcBef>
              <a:buFont typeface="Wingdings" charset="2"/>
              <a:buChar char="ü"/>
              <a:defRPr/>
            </a:pPr>
            <a:r>
              <a:rPr lang="it-IT" sz="2400" dirty="0">
                <a:solidFill>
                  <a:srgbClr val="0F438B"/>
                </a:solidFill>
                <a:latin typeface="Candara"/>
                <a:cs typeface="Candara"/>
              </a:rPr>
              <a:t>51 bambini/ragazzi di età </a:t>
            </a:r>
            <a:r>
              <a:rPr lang="it-IT" sz="2400" dirty="0" smtClean="0">
                <a:solidFill>
                  <a:srgbClr val="0F438B"/>
                </a:solidFill>
                <a:latin typeface="Candara"/>
                <a:cs typeface="Candara"/>
              </a:rPr>
              <a:t>compresa</a:t>
            </a:r>
          </a:p>
          <a:p>
            <a:pPr algn="just" defTabSz="425406">
              <a:lnSpc>
                <a:spcPct val="150000"/>
              </a:lnSpc>
              <a:spcBef>
                <a:spcPts val="1300"/>
              </a:spcBef>
              <a:defRPr/>
            </a:pPr>
            <a:r>
              <a:rPr lang="it-IT" sz="2400" dirty="0" smtClean="0">
                <a:solidFill>
                  <a:srgbClr val="0F438B"/>
                </a:solidFill>
                <a:latin typeface="Candara"/>
                <a:cs typeface="Candara"/>
              </a:rPr>
              <a:t> </a:t>
            </a:r>
            <a:r>
              <a:rPr lang="it-IT" sz="2400" dirty="0">
                <a:solidFill>
                  <a:srgbClr val="0F438B"/>
                </a:solidFill>
                <a:latin typeface="Candara"/>
                <a:cs typeface="Candara"/>
              </a:rPr>
              <a:t>tra i 5 ed i 18 anni;</a:t>
            </a:r>
          </a:p>
          <a:p>
            <a:pPr marL="457200" indent="-457200" algn="just" defTabSz="425406">
              <a:lnSpc>
                <a:spcPct val="150000"/>
              </a:lnSpc>
              <a:spcBef>
                <a:spcPts val="1300"/>
              </a:spcBef>
              <a:buFont typeface="Wingdings" charset="2"/>
              <a:buChar char="ü"/>
              <a:defRPr/>
            </a:pPr>
            <a:r>
              <a:rPr lang="it-IT" sz="2400" b="1" dirty="0">
                <a:solidFill>
                  <a:srgbClr val="0F438B"/>
                </a:solidFill>
                <a:latin typeface="Candara"/>
                <a:cs typeface="Candara"/>
              </a:rPr>
              <a:t>Sesso</a:t>
            </a:r>
            <a:r>
              <a:rPr lang="it-IT" sz="2400" dirty="0">
                <a:solidFill>
                  <a:srgbClr val="0F438B"/>
                </a:solidFill>
                <a:latin typeface="Candara"/>
                <a:cs typeface="Candara"/>
              </a:rPr>
              <a:t>: 67% maschi ed il 33% </a:t>
            </a:r>
            <a:r>
              <a:rPr lang="it-IT" sz="2400" dirty="0" smtClean="0">
                <a:solidFill>
                  <a:srgbClr val="0F438B"/>
                </a:solidFill>
                <a:latin typeface="Candara"/>
                <a:cs typeface="Candara"/>
              </a:rPr>
              <a:t>femmine</a:t>
            </a:r>
            <a:r>
              <a:rPr lang="it-IT" sz="2400" dirty="0">
                <a:solidFill>
                  <a:srgbClr val="0F438B"/>
                </a:solidFill>
                <a:latin typeface="Candara"/>
                <a:cs typeface="Candara"/>
              </a:rPr>
              <a:t>.</a:t>
            </a:r>
          </a:p>
        </p:txBody>
      </p: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1461150060"/>
              </p:ext>
            </p:extLst>
          </p:nvPr>
        </p:nvGraphicFramePr>
        <p:xfrm>
          <a:off x="453728" y="5109788"/>
          <a:ext cx="5917817" cy="4383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ttangolo 10"/>
          <p:cNvSpPr/>
          <p:nvPr/>
        </p:nvSpPr>
        <p:spPr>
          <a:xfrm>
            <a:off x="6862440" y="8171745"/>
            <a:ext cx="5544616" cy="1169551"/>
          </a:xfrm>
          <a:prstGeom prst="rect">
            <a:avLst/>
          </a:prstGeom>
          <a:ln>
            <a:noFill/>
          </a:ln>
        </p:spPr>
        <p:txBody>
          <a:bodyPr wrap="square" anchor="b">
            <a:spAutoFit/>
          </a:bodyPr>
          <a:lstStyle/>
          <a:p>
            <a:pPr marL="457200" indent="-457200" algn="just" defTabSz="425406">
              <a:lnSpc>
                <a:spcPct val="150000"/>
              </a:lnSpc>
              <a:spcBef>
                <a:spcPts val="1300"/>
              </a:spcBef>
              <a:buFont typeface="Wingdings" charset="2"/>
              <a:buChar char="ü"/>
              <a:defRPr/>
            </a:pPr>
            <a:r>
              <a:rPr lang="it-IT" sz="2400" b="1" dirty="0">
                <a:solidFill>
                  <a:srgbClr val="0F438B"/>
                </a:solidFill>
                <a:latin typeface="Candara"/>
                <a:cs typeface="Candara"/>
              </a:rPr>
              <a:t>Fase</a:t>
            </a:r>
            <a:r>
              <a:rPr lang="it-IT" sz="2400" dirty="0">
                <a:solidFill>
                  <a:srgbClr val="0F438B"/>
                </a:solidFill>
                <a:latin typeface="Candara"/>
                <a:cs typeface="Candara"/>
              </a:rPr>
              <a:t> della malattia: 73% in trattamento, 25% in follow-up ed il 2% alla diagnosi.</a:t>
            </a:r>
          </a:p>
        </p:txBody>
      </p:sp>
      <p:graphicFrame>
        <p:nvGraphicFramePr>
          <p:cNvPr id="12" name="Grafico 11"/>
          <p:cNvGraphicFramePr/>
          <p:nvPr>
            <p:extLst>
              <p:ext uri="{D42A27DB-BD31-4B8C-83A1-F6EECF244321}">
                <p14:modId xmlns:p14="http://schemas.microsoft.com/office/powerpoint/2010/main" val="3290487381"/>
              </p:ext>
            </p:extLst>
          </p:nvPr>
        </p:nvGraphicFramePr>
        <p:xfrm>
          <a:off x="6790432" y="4012704"/>
          <a:ext cx="58326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ttangolo 12"/>
          <p:cNvSpPr/>
          <p:nvPr/>
        </p:nvSpPr>
        <p:spPr>
          <a:xfrm>
            <a:off x="6790432" y="8261176"/>
            <a:ext cx="5832648" cy="1224136"/>
          </a:xfrm>
          <a:prstGeom prst="rect">
            <a:avLst/>
          </a:prstGeom>
          <a:noFill/>
          <a:ln>
            <a:solidFill>
              <a:srgbClr val="0F43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2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5500" i="1" dirty="0" smtClean="0">
                <a:latin typeface="Iowan Old Style Roman"/>
                <a:cs typeface="Iowan Old Style Roman"/>
              </a:rPr>
              <a:t>RISULTATI PEDS 3.0</a:t>
            </a:r>
            <a:endParaRPr lang="it-IT" sz="5500" i="1" dirty="0">
              <a:latin typeface="Iowan Old Style Roman"/>
              <a:cs typeface="Iowan Old Style Roman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686020"/>
              </p:ext>
            </p:extLst>
          </p:nvPr>
        </p:nvGraphicFramePr>
        <p:xfrm>
          <a:off x="381720" y="3652664"/>
          <a:ext cx="1231336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1389832" y="6538158"/>
            <a:ext cx="9361040" cy="2875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449218">
              <a:lnSpc>
                <a:spcPct val="150000"/>
              </a:lnSpc>
              <a:spcBef>
                <a:spcPts val="1300"/>
              </a:spcBef>
              <a:buFont typeface="Wingdings" charset="2"/>
              <a:buChar char="ü"/>
              <a:defRPr/>
            </a:pP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Nel complesso la media dei </a:t>
            </a:r>
            <a:r>
              <a:rPr lang="it-IT" sz="2000" dirty="0" smtClean="0">
                <a:solidFill>
                  <a:srgbClr val="0F438B"/>
                </a:solidFill>
                <a:latin typeface="Candara"/>
                <a:cs typeface="Candara"/>
              </a:rPr>
              <a:t>valori 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ottenuti:</a:t>
            </a:r>
          </a:p>
          <a:p>
            <a:pPr marL="703226" lvl="1" indent="-342900" algn="just" defTabSz="449218">
              <a:lnSpc>
                <a:spcPct val="150000"/>
              </a:lnSpc>
              <a:spcBef>
                <a:spcPts val="1300"/>
              </a:spcBef>
              <a:buFont typeface="Arial"/>
              <a:buChar char="•"/>
              <a:defRPr/>
            </a:pPr>
            <a:r>
              <a:rPr lang="it-IT" sz="2000" b="1" dirty="0" smtClean="0">
                <a:solidFill>
                  <a:srgbClr val="0F438B"/>
                </a:solidFill>
                <a:latin typeface="Candara"/>
                <a:cs typeface="Candara"/>
              </a:rPr>
              <a:t>Soggetti </a:t>
            </a:r>
            <a:r>
              <a:rPr lang="it-IT" sz="2000" b="1" dirty="0">
                <a:solidFill>
                  <a:srgbClr val="0F438B"/>
                </a:solidFill>
                <a:latin typeface="Candara"/>
                <a:cs typeface="Candara"/>
              </a:rPr>
              <a:t>72,10 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(</a:t>
            </a:r>
            <a:r>
              <a:rPr lang="it-IT" sz="2000" dirty="0" err="1">
                <a:solidFill>
                  <a:srgbClr val="0F438B"/>
                </a:solidFill>
                <a:latin typeface="Candara"/>
                <a:cs typeface="Candara"/>
              </a:rPr>
              <a:t>p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&lt;0.001);</a:t>
            </a:r>
          </a:p>
          <a:p>
            <a:pPr marL="703226" lvl="1" indent="-342900" algn="just" defTabSz="449218">
              <a:lnSpc>
                <a:spcPct val="150000"/>
              </a:lnSpc>
              <a:spcBef>
                <a:spcPts val="1300"/>
              </a:spcBef>
              <a:buFont typeface="Arial"/>
              <a:buChar char="•"/>
              <a:defRPr/>
            </a:pPr>
            <a:r>
              <a:rPr lang="it-IT" sz="2000" b="1" dirty="0" smtClean="0">
                <a:solidFill>
                  <a:srgbClr val="0F438B"/>
                </a:solidFill>
                <a:latin typeface="Candara"/>
                <a:cs typeface="Candara"/>
              </a:rPr>
              <a:t>Genitori 70,37</a:t>
            </a:r>
            <a:r>
              <a:rPr lang="it-IT" sz="2000" dirty="0" smtClean="0">
                <a:solidFill>
                  <a:srgbClr val="0F438B"/>
                </a:solidFill>
                <a:latin typeface="Candara"/>
                <a:cs typeface="Candara"/>
              </a:rPr>
              <a:t> 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(</a:t>
            </a:r>
            <a:r>
              <a:rPr lang="it-IT" sz="2000" dirty="0" err="1">
                <a:solidFill>
                  <a:srgbClr val="0F438B"/>
                </a:solidFill>
                <a:latin typeface="Candara"/>
                <a:cs typeface="Candara"/>
              </a:rPr>
              <a:t>p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&lt;0.001);</a:t>
            </a:r>
          </a:p>
          <a:p>
            <a:pPr marL="342900" indent="-342900" algn="just" defTabSz="449218">
              <a:lnSpc>
                <a:spcPct val="150000"/>
              </a:lnSpc>
              <a:spcBef>
                <a:spcPts val="1300"/>
              </a:spcBef>
              <a:buFont typeface="Wingdings" charset="2"/>
              <a:buChar char="ü"/>
              <a:defRPr/>
            </a:pP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I dati suddivisi per fasce </a:t>
            </a:r>
            <a:r>
              <a:rPr lang="it-IT" sz="2000" dirty="0" smtClean="0">
                <a:solidFill>
                  <a:srgbClr val="0F438B"/>
                </a:solidFill>
                <a:latin typeface="Candara"/>
                <a:cs typeface="Candara"/>
              </a:rPr>
              <a:t>d’età 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mostrano che la percezione della </a:t>
            </a:r>
            <a:r>
              <a:rPr lang="it-IT" sz="2000" dirty="0" err="1">
                <a:solidFill>
                  <a:srgbClr val="0F438B"/>
                </a:solidFill>
                <a:latin typeface="Candara"/>
                <a:cs typeface="Candara"/>
              </a:rPr>
              <a:t>QoL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 da parte dei </a:t>
            </a:r>
            <a:r>
              <a:rPr lang="it-IT" sz="2000" b="1" dirty="0">
                <a:solidFill>
                  <a:srgbClr val="0F438B"/>
                </a:solidFill>
                <a:latin typeface="Candara"/>
                <a:cs typeface="Candara"/>
              </a:rPr>
              <a:t>genitori è inferiore a quella dei figli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, ad eccezione della fascia d</a:t>
            </a:r>
            <a:r>
              <a:rPr lang="ja-JP" altLang="it-IT" sz="2000" dirty="0">
                <a:solidFill>
                  <a:srgbClr val="0F438B"/>
                </a:solidFill>
                <a:latin typeface="Candara"/>
                <a:cs typeface="Candara"/>
              </a:rPr>
              <a:t>’</a:t>
            </a:r>
            <a:r>
              <a:rPr lang="it-IT" sz="2000" dirty="0">
                <a:solidFill>
                  <a:srgbClr val="0F438B"/>
                </a:solidFill>
                <a:latin typeface="Candara"/>
                <a:cs typeface="Candara"/>
              </a:rPr>
              <a:t>età 5/7 anni.</a:t>
            </a:r>
          </a:p>
        </p:txBody>
      </p:sp>
    </p:spTree>
    <p:extLst>
      <p:ext uri="{BB962C8B-B14F-4D97-AF65-F5344CB8AC3E}">
        <p14:creationId xmlns:p14="http://schemas.microsoft.com/office/powerpoint/2010/main" val="106821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5500" i="1" dirty="0" smtClean="0"/>
              <a:t>DIMENSIONI QOL</a:t>
            </a:r>
            <a:endParaRPr lang="it-IT" sz="5500" i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51203"/>
              </p:ext>
            </p:extLst>
          </p:nvPr>
        </p:nvGraphicFramePr>
        <p:xfrm>
          <a:off x="453728" y="4172442"/>
          <a:ext cx="12169352" cy="4952830"/>
        </p:xfrm>
        <a:graphic>
          <a:graphicData uri="http://schemas.openxmlformats.org/drawingml/2006/table">
            <a:tbl>
              <a:tblPr firstRow="1" firstCol="1" lastCol="1" bandRow="1" bandCol="1">
                <a:tableStyleId>{72833802-FEF1-4C79-8D5D-14CF1EAF98D9}</a:tableStyleId>
              </a:tblPr>
              <a:tblGrid>
                <a:gridCol w="3042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584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it-IT" sz="3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1858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600" dirty="0" err="1" smtClean="0"/>
                        <a:t>QoL</a:t>
                      </a:r>
                      <a:r>
                        <a:rPr lang="it-IT" sz="2600" dirty="0" smtClean="0"/>
                        <a:t> maggiori</a:t>
                      </a:r>
                      <a:endParaRPr lang="it-IT" sz="26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1858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600" dirty="0" err="1" smtClean="0"/>
                        <a:t>QoL</a:t>
                      </a:r>
                      <a:r>
                        <a:rPr lang="it-IT" sz="2600" dirty="0" smtClean="0"/>
                        <a:t> minori</a:t>
                      </a:r>
                      <a:endParaRPr lang="it-IT" sz="26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1858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3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Fascia</a:t>
                      </a:r>
                      <a:r>
                        <a:rPr lang="it-IT" sz="2300" i="1" baseline="0" dirty="0" smtClean="0">
                          <a:solidFill>
                            <a:srgbClr val="0F438B"/>
                          </a:solidFill>
                        </a:rPr>
                        <a:t> d’età</a:t>
                      </a:r>
                      <a:endParaRPr lang="it-IT" sz="23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459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b="1" i="1" dirty="0" smtClean="0">
                          <a:solidFill>
                            <a:srgbClr val="0F438B"/>
                          </a:solidFill>
                        </a:rPr>
                        <a:t>Soggetti</a:t>
                      </a:r>
                      <a:r>
                        <a:rPr lang="it-IT" sz="2300" b="1" i="1" baseline="0" dirty="0" smtClean="0">
                          <a:solidFill>
                            <a:srgbClr val="0F438B"/>
                          </a:solidFill>
                        </a:rPr>
                        <a:t> e Genitori</a:t>
                      </a:r>
                      <a:endParaRPr lang="it-IT" sz="23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459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b="1" i="1" dirty="0" smtClean="0">
                          <a:solidFill>
                            <a:srgbClr val="0F438B"/>
                          </a:solidFill>
                        </a:rPr>
                        <a:t>Soggetti</a:t>
                      </a:r>
                      <a:endParaRPr lang="it-IT" sz="23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459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Genitori</a:t>
                      </a:r>
                      <a:endParaRPr lang="it-IT" sz="23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>
                    <a:solidFill>
                      <a:srgbClr val="459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9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5 </a:t>
                      </a:r>
                      <a:r>
                        <a:rPr lang="mr-IN" sz="2300" i="1" dirty="0" smtClean="0">
                          <a:solidFill>
                            <a:srgbClr val="0F438B"/>
                          </a:solidFill>
                        </a:rPr>
                        <a:t>–</a:t>
                      </a: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 7 anni</a:t>
                      </a: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0" i="1" dirty="0" smtClean="0">
                          <a:solidFill>
                            <a:srgbClr val="0F438B"/>
                          </a:solidFill>
                        </a:rPr>
                        <a:t>Ansia legata al trattamento</a:t>
                      </a:r>
                      <a:endParaRPr lang="it-IT" sz="2000" b="0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1" i="1" dirty="0" smtClean="0">
                          <a:solidFill>
                            <a:srgbClr val="0F438B"/>
                          </a:solidFill>
                        </a:rPr>
                        <a:t>Ansia legata alla procedura</a:t>
                      </a:r>
                      <a:endParaRPr lang="it-IT" sz="2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 hMerge="1">
                  <a:txBody>
                    <a:bodyPr/>
                    <a:lstStyle/>
                    <a:p>
                      <a:endParaRPr lang="it-IT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8 </a:t>
                      </a:r>
                      <a:r>
                        <a:rPr lang="mr-IN" sz="2300" i="1" dirty="0" smtClean="0">
                          <a:solidFill>
                            <a:srgbClr val="0F438B"/>
                          </a:solidFill>
                        </a:rPr>
                        <a:t>–</a:t>
                      </a: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 12</a:t>
                      </a:r>
                      <a:r>
                        <a:rPr lang="it-IT" sz="2300" i="1" baseline="0" dirty="0" smtClean="0">
                          <a:solidFill>
                            <a:srgbClr val="0F438B"/>
                          </a:solidFill>
                        </a:rPr>
                        <a:t> anni</a:t>
                      </a:r>
                      <a:endParaRPr lang="it-IT" sz="2300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0" i="1" dirty="0" smtClean="0">
                          <a:solidFill>
                            <a:srgbClr val="0F438B"/>
                          </a:solidFill>
                        </a:rPr>
                        <a:t>Ansia legata al trattamento</a:t>
                      </a:r>
                      <a:endParaRPr lang="it-IT" sz="2000" b="0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1" i="1" dirty="0" smtClean="0">
                          <a:solidFill>
                            <a:srgbClr val="0F438B"/>
                          </a:solidFill>
                        </a:rPr>
                        <a:t>Nausea</a:t>
                      </a:r>
                      <a:endParaRPr lang="it-IT" sz="2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1" i="1" dirty="0" smtClean="0">
                          <a:solidFill>
                            <a:srgbClr val="0F438B"/>
                          </a:solidFill>
                        </a:rPr>
                        <a:t>Ansia legata alla procedura</a:t>
                      </a:r>
                      <a:endParaRPr lang="it-IT" sz="2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13 </a:t>
                      </a:r>
                      <a:r>
                        <a:rPr lang="mr-IN" sz="2300" i="1" dirty="0" smtClean="0">
                          <a:solidFill>
                            <a:srgbClr val="0F438B"/>
                          </a:solidFill>
                        </a:rPr>
                        <a:t>–</a:t>
                      </a:r>
                      <a:r>
                        <a:rPr lang="it-IT" sz="2300" i="1" dirty="0" smtClean="0">
                          <a:solidFill>
                            <a:srgbClr val="0F438B"/>
                          </a:solidFill>
                        </a:rPr>
                        <a:t> 18 anni</a:t>
                      </a:r>
                      <a:endParaRPr lang="it-IT" sz="2300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1" dirty="0" smtClean="0">
                          <a:solidFill>
                            <a:srgbClr val="0F438B"/>
                          </a:solidFill>
                        </a:rPr>
                        <a:t>Ansia legata alla</a:t>
                      </a:r>
                      <a:r>
                        <a:rPr lang="it-IT" sz="2000" b="0" i="1" baseline="0" dirty="0" smtClean="0">
                          <a:solidFill>
                            <a:srgbClr val="0F438B"/>
                          </a:solidFill>
                        </a:rPr>
                        <a:t> procedura</a:t>
                      </a:r>
                      <a:endParaRPr lang="it-IT" sz="2000" b="0" i="1" dirty="0" smtClean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1" i="1" dirty="0" smtClean="0">
                          <a:solidFill>
                            <a:srgbClr val="0F438B"/>
                          </a:solidFill>
                        </a:rPr>
                        <a:t>Nausea</a:t>
                      </a:r>
                      <a:endParaRPr lang="it-IT" sz="2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2000" b="1" i="1" dirty="0" smtClean="0">
                          <a:solidFill>
                            <a:srgbClr val="0F438B"/>
                          </a:solidFill>
                        </a:rPr>
                        <a:t>Preoccupazioni</a:t>
                      </a:r>
                      <a:endParaRPr lang="it-IT" sz="2000" b="1" i="1" dirty="0">
                        <a:solidFill>
                          <a:srgbClr val="0F438B"/>
                        </a:solidFill>
                      </a:endParaRPr>
                    </a:p>
                  </a:txBody>
                  <a:tcPr marL="91449" marR="91449" marT="45723" marB="4572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ttangolo 5"/>
          <p:cNvSpPr>
            <a:spLocks noChangeArrowheads="1"/>
          </p:cNvSpPr>
          <p:nvPr/>
        </p:nvSpPr>
        <p:spPr bwMode="auto">
          <a:xfrm>
            <a:off x="7798544" y="6388968"/>
            <a:ext cx="3600449" cy="540314"/>
          </a:xfrm>
          <a:prstGeom prst="rect">
            <a:avLst/>
          </a:prstGeom>
          <a:noFill/>
          <a:ln w="25400">
            <a:solidFill>
              <a:srgbClr val="0F438B"/>
            </a:solidFill>
            <a:miter lim="4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794" tIns="50794" rIns="50794" bIns="50794" anchor="ctr">
            <a:spAutoFit/>
          </a:bodyPr>
          <a:lstStyle/>
          <a:p>
            <a:pPr hangingPunct="0">
              <a:spcBef>
                <a:spcPts val="1399"/>
              </a:spcBef>
            </a:pPr>
            <a:endParaRPr lang="it-IT">
              <a:solidFill>
                <a:srgbClr val="0F438B"/>
              </a:solidFill>
              <a:cs typeface="Iowan Old Style" charset="0"/>
            </a:endParaRPr>
          </a:p>
        </p:txBody>
      </p:sp>
      <p:sp>
        <p:nvSpPr>
          <p:cNvPr id="6" name="Rettangolo 15"/>
          <p:cNvSpPr>
            <a:spLocks noChangeArrowheads="1"/>
          </p:cNvSpPr>
          <p:nvPr/>
        </p:nvSpPr>
        <p:spPr bwMode="auto">
          <a:xfrm>
            <a:off x="10032032" y="8440942"/>
            <a:ext cx="2159000" cy="540314"/>
          </a:xfrm>
          <a:prstGeom prst="rect">
            <a:avLst/>
          </a:prstGeom>
          <a:noFill/>
          <a:ln w="25400">
            <a:solidFill>
              <a:srgbClr val="0F438B"/>
            </a:solidFill>
            <a:miter lim="4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794" tIns="50794" rIns="50794" bIns="50794" anchor="ctr">
            <a:spAutoFit/>
          </a:bodyPr>
          <a:lstStyle/>
          <a:p>
            <a:pPr hangingPunct="0">
              <a:spcBef>
                <a:spcPts val="1399"/>
              </a:spcBef>
            </a:pPr>
            <a:endParaRPr lang="it-IT">
              <a:solidFill>
                <a:srgbClr val="0F438B"/>
              </a:solidFill>
              <a:cs typeface="Iowan Old Style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366496" y="7397080"/>
            <a:ext cx="1368152" cy="1584176"/>
          </a:xfrm>
          <a:prstGeom prst="rect">
            <a:avLst/>
          </a:prstGeom>
          <a:noFill/>
          <a:ln w="28575" cmpd="sng">
            <a:solidFill>
              <a:srgbClr val="0F438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3083DD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10030792" y="7253064"/>
            <a:ext cx="2160240" cy="864096"/>
          </a:xfrm>
          <a:prstGeom prst="rect">
            <a:avLst/>
          </a:prstGeom>
          <a:noFill/>
          <a:ln w="28575" cmpd="sng">
            <a:solidFill>
              <a:srgbClr val="0F438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3083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4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'ond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Forma d'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'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FFFFFF"/>
      </a:accent3>
      <a:accent4>
        <a:srgbClr val="000000"/>
      </a:accent4>
      <a:accent5>
        <a:srgbClr val="C0CACB"/>
      </a:accent5>
      <a:accent6>
        <a:srgbClr val="989B5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13433</TotalTime>
  <Words>645</Words>
  <Application>Microsoft Office PowerPoint</Application>
  <PresentationFormat>Personalizzato</PresentationFormat>
  <Paragraphs>75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Candara</vt:lpstr>
      <vt:lpstr>Helvetica</vt:lpstr>
      <vt:lpstr>Helvetica Neue</vt:lpstr>
      <vt:lpstr>Iowan Old Style</vt:lpstr>
      <vt:lpstr>Iowan Old Style Roman</vt:lpstr>
      <vt:lpstr>Symbol</vt:lpstr>
      <vt:lpstr>Wingdings</vt:lpstr>
      <vt:lpstr>Forma d'onda</vt:lpstr>
      <vt:lpstr>Presentazione standard di PowerPoint</vt:lpstr>
      <vt:lpstr>INTRODUZIONE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RISULTATI PEDS 3.0</vt:lpstr>
      <vt:lpstr>DIMENSIONI QOL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QUALITÀ DELLA VITA NEI SOGGETTI PEDIATRICI  CON MALATTIA ONCOEMATOLOGICA: UNO STUDIO OSSERVAZIONALE TRASVERSALE  </dc:title>
  <cp:lastModifiedBy>Utente Windows</cp:lastModifiedBy>
  <cp:revision>46</cp:revision>
  <dcterms:modified xsi:type="dcterms:W3CDTF">2018-05-29T06:12:14Z</dcterms:modified>
</cp:coreProperties>
</file>