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4"/>
  </p:notesMasterIdLst>
  <p:sldIdLst>
    <p:sldId id="256" r:id="rId2"/>
    <p:sldId id="258" r:id="rId3"/>
  </p:sldIdLst>
  <p:sldSz cx="13208000" cy="990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4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pbg" initials="o" lastIdx="1" clrIdx="0">
    <p:extLst>
      <p:ext uri="{19B8F6BF-5375-455C-9EA6-DF929625EA0E}">
        <p15:presenceInfo xmlns:p15="http://schemas.microsoft.com/office/powerpoint/2012/main" userId="opbg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588" y="66"/>
      </p:cViewPr>
      <p:guideLst>
        <p:guide orient="horz" pos="3120"/>
        <p:guide pos="4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A9373F-3DAC-4013-BFBC-B3AFB6E0F167}" type="datetimeFigureOut">
              <a:rPr lang="en-GB" smtClean="0"/>
              <a:pPr/>
              <a:t>29/09/2023</a:t>
            </a:fld>
            <a:endParaRPr lang="en-GB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BA408E-8CAA-4F24-8703-DD0E98FD8F1D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112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341e9f347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341e9f347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621191"/>
            <a:ext cx="11226800" cy="3448756"/>
          </a:xfrm>
        </p:spPr>
        <p:txBody>
          <a:bodyPr anchor="b"/>
          <a:lstStyle>
            <a:lvl1pPr algn="ctr">
              <a:defRPr sz="8666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51000" y="5202944"/>
            <a:ext cx="9906000" cy="2391656"/>
          </a:xfrm>
        </p:spPr>
        <p:txBody>
          <a:bodyPr/>
          <a:lstStyle>
            <a:lvl1pPr marL="0" indent="0" algn="ctr">
              <a:buNone/>
              <a:defRPr sz="3467"/>
            </a:lvl1pPr>
            <a:lvl2pPr marL="660380" indent="0" algn="ctr">
              <a:buNone/>
              <a:defRPr sz="2889"/>
            </a:lvl2pPr>
            <a:lvl3pPr marL="1320759" indent="0" algn="ctr">
              <a:buNone/>
              <a:defRPr sz="2600"/>
            </a:lvl3pPr>
            <a:lvl4pPr marL="1981139" indent="0" algn="ctr">
              <a:buNone/>
              <a:defRPr sz="2311"/>
            </a:lvl4pPr>
            <a:lvl5pPr marL="2641519" indent="0" algn="ctr">
              <a:buNone/>
              <a:defRPr sz="2311"/>
            </a:lvl5pPr>
            <a:lvl6pPr marL="3301898" indent="0" algn="ctr">
              <a:buNone/>
              <a:defRPr sz="2311"/>
            </a:lvl6pPr>
            <a:lvl7pPr marL="3962278" indent="0" algn="ctr">
              <a:buNone/>
              <a:defRPr sz="2311"/>
            </a:lvl7pPr>
            <a:lvl8pPr marL="4622658" indent="0" algn="ctr">
              <a:buNone/>
              <a:defRPr sz="2311"/>
            </a:lvl8pPr>
            <a:lvl9pPr marL="5283037" indent="0" algn="ctr">
              <a:buNone/>
              <a:defRPr sz="2311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3BE4-AE4F-4959-B662-DD6C8CC294B8}" type="datetimeFigureOut">
              <a:rPr lang="en-GB" smtClean="0"/>
              <a:pPr/>
              <a:t>29/09/2023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A9BBA-53CC-4916-ACC3-8F4F708B35BA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8811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3BE4-AE4F-4959-B662-DD6C8CC294B8}" type="datetimeFigureOut">
              <a:rPr lang="en-GB" smtClean="0"/>
              <a:pPr/>
              <a:t>29/09/2023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A9BBA-53CC-4916-ACC3-8F4F708B35BA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5065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51976" y="527403"/>
            <a:ext cx="2847975" cy="8394877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8051" y="527403"/>
            <a:ext cx="8378825" cy="8394877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3BE4-AE4F-4959-B662-DD6C8CC294B8}" type="datetimeFigureOut">
              <a:rPr lang="en-GB" smtClean="0"/>
              <a:pPr/>
              <a:t>29/09/2023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A9BBA-53CC-4916-ACC3-8F4F708B35BA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406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3BE4-AE4F-4959-B662-DD6C8CC294B8}" type="datetimeFigureOut">
              <a:rPr lang="en-GB" smtClean="0"/>
              <a:pPr/>
              <a:t>29/09/2023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A9BBA-53CC-4916-ACC3-8F4F708B35BA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8366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172" y="2469624"/>
            <a:ext cx="11391900" cy="4120620"/>
          </a:xfrm>
        </p:spPr>
        <p:txBody>
          <a:bodyPr anchor="b"/>
          <a:lstStyle>
            <a:lvl1pPr>
              <a:defRPr sz="8666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1172" y="6629226"/>
            <a:ext cx="11391900" cy="2166937"/>
          </a:xfrm>
        </p:spPr>
        <p:txBody>
          <a:bodyPr/>
          <a:lstStyle>
            <a:lvl1pPr marL="0" indent="0">
              <a:buNone/>
              <a:defRPr sz="3467">
                <a:solidFill>
                  <a:schemeClr val="tx1"/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3BE4-AE4F-4959-B662-DD6C8CC294B8}" type="datetimeFigureOut">
              <a:rPr lang="en-GB" smtClean="0"/>
              <a:pPr/>
              <a:t>29/09/2023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A9BBA-53CC-4916-ACC3-8F4F708B35BA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5659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8050" y="2637014"/>
            <a:ext cx="5613400" cy="628526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86550" y="2637014"/>
            <a:ext cx="5613400" cy="628526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3BE4-AE4F-4959-B662-DD6C8CC294B8}" type="datetimeFigureOut">
              <a:rPr lang="en-GB" smtClean="0"/>
              <a:pPr/>
              <a:t>29/09/2023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A9BBA-53CC-4916-ACC3-8F4F708B35BA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5676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9770" y="527405"/>
            <a:ext cx="11391900" cy="1914702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9772" y="2428347"/>
            <a:ext cx="5587602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9772" y="3618442"/>
            <a:ext cx="5587602" cy="532218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86551" y="2428347"/>
            <a:ext cx="5615120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86551" y="3618442"/>
            <a:ext cx="5615120" cy="532218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3BE4-AE4F-4959-B662-DD6C8CC294B8}" type="datetimeFigureOut">
              <a:rPr lang="en-GB" smtClean="0"/>
              <a:pPr/>
              <a:t>29/09/2023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A9BBA-53CC-4916-ACC3-8F4F708B35BA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2770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3BE4-AE4F-4959-B662-DD6C8CC294B8}" type="datetimeFigureOut">
              <a:rPr lang="en-GB" smtClean="0"/>
              <a:pPr/>
              <a:t>29/09/2023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A9BBA-53CC-4916-ACC3-8F4F708B35BA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8172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3BE4-AE4F-4959-B662-DD6C8CC294B8}" type="datetimeFigureOut">
              <a:rPr lang="en-GB" smtClean="0"/>
              <a:pPr/>
              <a:t>29/09/2023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A9BBA-53CC-4916-ACC3-8F4F708B35BA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2478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9770" y="660400"/>
            <a:ext cx="4259924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5120" y="1426283"/>
            <a:ext cx="6686550" cy="7039681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9770" y="2971800"/>
            <a:ext cx="4259924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3BE4-AE4F-4959-B662-DD6C8CC294B8}" type="datetimeFigureOut">
              <a:rPr lang="en-GB" smtClean="0"/>
              <a:pPr/>
              <a:t>29/09/2023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A9BBA-53CC-4916-ACC3-8F4F708B35BA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380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9770" y="660400"/>
            <a:ext cx="4259924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15120" y="1426283"/>
            <a:ext cx="6686550" cy="7039681"/>
          </a:xfrm>
        </p:spPr>
        <p:txBody>
          <a:bodyPr anchor="t"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9770" y="2971800"/>
            <a:ext cx="4259924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3BE4-AE4F-4959-B662-DD6C8CC294B8}" type="datetimeFigureOut">
              <a:rPr lang="en-GB" smtClean="0"/>
              <a:pPr/>
              <a:t>29/09/2023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A9BBA-53CC-4916-ACC3-8F4F708B35BA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102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8050" y="527405"/>
            <a:ext cx="11391900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8050" y="2637014"/>
            <a:ext cx="11391900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08050" y="9181397"/>
            <a:ext cx="29718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C3BE4-AE4F-4959-B662-DD6C8CC294B8}" type="datetimeFigureOut">
              <a:rPr lang="en-GB" smtClean="0"/>
              <a:pPr/>
              <a:t>29/09/2023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75150" y="9181397"/>
            <a:ext cx="4457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8150" y="9181397"/>
            <a:ext cx="29718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9A9BBA-53CC-4916-ACC3-8F4F708B35BA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6221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320759" rtl="0" eaLnBrk="1" latinLnBrk="0" hangingPunct="1">
        <a:lnSpc>
          <a:spcPct val="90000"/>
        </a:lnSpc>
        <a:spcBef>
          <a:spcPct val="0"/>
        </a:spcBef>
        <a:buNone/>
        <a:defRPr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90" indent="-330190" algn="l" defTabSz="1320759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sz="4044" kern="1200">
          <a:solidFill>
            <a:schemeClr val="tx1"/>
          </a:solidFill>
          <a:latin typeface="+mn-lt"/>
          <a:ea typeface="+mn-ea"/>
          <a:cs typeface="+mn-cs"/>
        </a:defRPr>
      </a:lvl1pPr>
      <a:lvl2pPr marL="990570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889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84553D7-F95D-79F1-EE2E-C15BCED7CD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0600" y="1301346"/>
            <a:ext cx="11226800" cy="6240027"/>
          </a:xfrm>
        </p:spPr>
        <p:txBody>
          <a:bodyPr>
            <a:noAutofit/>
          </a:bodyPr>
          <a:lstStyle/>
          <a:p>
            <a:r>
              <a:rPr lang="it-IT" sz="4799" dirty="0"/>
              <a:t>VALUTAZIONE PSICOLOGICA E</a:t>
            </a:r>
            <a:br>
              <a:rPr lang="it-IT" sz="4799" dirty="0"/>
            </a:br>
            <a:r>
              <a:rPr lang="it-IT" sz="4799" dirty="0"/>
              <a:t>NEUROPSICOLOGICA </a:t>
            </a:r>
            <a:br>
              <a:rPr lang="it-IT" sz="4799" dirty="0"/>
            </a:br>
            <a:r>
              <a:rPr lang="it-IT" sz="6600" dirty="0"/>
              <a:t>PAZIENTI PEDIATRICI </a:t>
            </a:r>
            <a:br>
              <a:rPr lang="it-IT" sz="6600" dirty="0"/>
            </a:br>
            <a:r>
              <a:rPr lang="it-IT" sz="4800" dirty="0"/>
              <a:t>CON </a:t>
            </a:r>
            <a:r>
              <a:rPr lang="it-IT" sz="6600" dirty="0"/>
              <a:t>NEOPLASIE SNC</a:t>
            </a:r>
            <a:r>
              <a:rPr lang="it-IT" sz="4799" dirty="0"/>
              <a:t/>
            </a:r>
            <a:br>
              <a:rPr lang="it-IT" sz="4799" dirty="0"/>
            </a:br>
            <a:r>
              <a:rPr lang="it-IT" sz="5999" b="1" dirty="0"/>
              <a:t>AIEOP</a:t>
            </a:r>
            <a:r>
              <a:rPr lang="it-IT" sz="5999" dirty="0"/>
              <a:t> </a:t>
            </a:r>
            <a:r>
              <a:rPr lang="it-IT" sz="4799" dirty="0"/>
              <a:t/>
            </a:r>
            <a:br>
              <a:rPr lang="it-IT" sz="4799" dirty="0"/>
            </a:br>
            <a:r>
              <a:rPr lang="it-IT" sz="4799" i="1" dirty="0"/>
              <a:t>GDL psico-sociale </a:t>
            </a:r>
            <a:r>
              <a:rPr lang="it-IT" sz="4799" dirty="0"/>
              <a:t>2022-2023</a:t>
            </a:r>
            <a:endParaRPr lang="en-GB" sz="4799" dirty="0"/>
          </a:p>
        </p:txBody>
      </p:sp>
    </p:spTree>
    <p:extLst>
      <p:ext uri="{BB962C8B-B14F-4D97-AF65-F5344CB8AC3E}">
        <p14:creationId xmlns:p14="http://schemas.microsoft.com/office/powerpoint/2010/main" val="547173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Rettangolo 236">
            <a:extLst>
              <a:ext uri="{FF2B5EF4-FFF2-40B4-BE49-F238E27FC236}">
                <a16:creationId xmlns:a16="http://schemas.microsoft.com/office/drawing/2014/main" id="{BD5D0B37-BA45-AAFA-2D89-5A5C48375BF7}"/>
              </a:ext>
            </a:extLst>
          </p:cNvPr>
          <p:cNvSpPr/>
          <p:nvPr/>
        </p:nvSpPr>
        <p:spPr>
          <a:xfrm>
            <a:off x="139428" y="986419"/>
            <a:ext cx="10365962" cy="373296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801" dirty="0"/>
          </a:p>
        </p:txBody>
      </p:sp>
      <p:sp>
        <p:nvSpPr>
          <p:cNvPr id="243" name="Rettangolo 242">
            <a:extLst>
              <a:ext uri="{FF2B5EF4-FFF2-40B4-BE49-F238E27FC236}">
                <a16:creationId xmlns:a16="http://schemas.microsoft.com/office/drawing/2014/main" id="{D2A129E8-6155-AC18-7F78-99E4100B5E05}"/>
              </a:ext>
            </a:extLst>
          </p:cNvPr>
          <p:cNvSpPr/>
          <p:nvPr/>
        </p:nvSpPr>
        <p:spPr>
          <a:xfrm>
            <a:off x="139428" y="4983818"/>
            <a:ext cx="12851268" cy="474102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801" dirty="0"/>
          </a:p>
        </p:txBody>
      </p:sp>
      <p:sp>
        <p:nvSpPr>
          <p:cNvPr id="56" name="Google Shape;56;p13"/>
          <p:cNvSpPr/>
          <p:nvPr/>
        </p:nvSpPr>
        <p:spPr>
          <a:xfrm>
            <a:off x="2646311" y="132694"/>
            <a:ext cx="3117400" cy="645894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spcFirstLastPara="1" wrap="square" lIns="132059" tIns="132059" rIns="132059" bIns="132059" anchor="ctr" anchorCtr="0">
            <a:noAutofit/>
          </a:bodyPr>
          <a:lstStyle/>
          <a:p>
            <a:pPr algn="ctr"/>
            <a:r>
              <a:rPr lang="it" sz="1444" b="1" dirty="0">
                <a:solidFill>
                  <a:schemeClr val="bg1"/>
                </a:solidFill>
              </a:rPr>
              <a:t>Paziente Pediatrico con neoplasia SNC</a:t>
            </a:r>
            <a:endParaRPr sz="1444" b="1" dirty="0">
              <a:solidFill>
                <a:schemeClr val="bg1"/>
              </a:solidFill>
            </a:endParaRPr>
          </a:p>
        </p:txBody>
      </p:sp>
      <p:sp>
        <p:nvSpPr>
          <p:cNvPr id="58" name="Google Shape;58;p13"/>
          <p:cNvSpPr/>
          <p:nvPr/>
        </p:nvSpPr>
        <p:spPr>
          <a:xfrm>
            <a:off x="10642226" y="986419"/>
            <a:ext cx="2348470" cy="1506826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spcFirstLastPara="1" wrap="square" lIns="132059" tIns="132059" rIns="132059" bIns="132059" anchor="ctr" anchorCtr="0">
            <a:noAutofit/>
          </a:bodyPr>
          <a:lstStyle/>
          <a:p>
            <a:r>
              <a:rPr lang="it" sz="900" dirty="0"/>
              <a:t>ESCLUSI da ESAME COGNITIVO STANDARD</a:t>
            </a:r>
          </a:p>
          <a:p>
            <a:pPr marL="171450" indent="-171450">
              <a:buFontTx/>
              <a:buChar char="-"/>
            </a:pPr>
            <a:r>
              <a:rPr lang="it-IT" sz="900" dirty="0"/>
              <a:t>Pazienti con condizione medica che non consente lo svolgimento di prove strutturate</a:t>
            </a:r>
          </a:p>
          <a:p>
            <a:pPr marL="171450" indent="-171450">
              <a:buFontTx/>
              <a:buChar char="-"/>
            </a:pPr>
            <a:r>
              <a:rPr lang="it-IT" sz="900" dirty="0"/>
              <a:t>Pazienti con stato psicologico incompatibile con lo svolgimento di prove strutturate</a:t>
            </a:r>
          </a:p>
          <a:p>
            <a:pPr marL="171450" indent="-171450">
              <a:buFontTx/>
              <a:buChar char="-"/>
            </a:pPr>
            <a:r>
              <a:rPr lang="it-IT" sz="900" dirty="0"/>
              <a:t>Pazienti già valutati cognitivamente in altro setting nei 6 mesi precedenti</a:t>
            </a:r>
            <a:endParaRPr sz="900" dirty="0"/>
          </a:p>
        </p:txBody>
      </p:sp>
      <p:sp>
        <p:nvSpPr>
          <p:cNvPr id="59" name="Google Shape;59;p13"/>
          <p:cNvSpPr/>
          <p:nvPr/>
        </p:nvSpPr>
        <p:spPr>
          <a:xfrm>
            <a:off x="2479221" y="2647519"/>
            <a:ext cx="3469294" cy="1880824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2059" tIns="132059" rIns="132059" bIns="132059" anchor="ctr" anchorCtr="0">
            <a:noAutofit/>
          </a:bodyPr>
          <a:lstStyle/>
          <a:p>
            <a:r>
              <a:rPr lang="it-IT" sz="1100" b="1" dirty="0"/>
              <a:t>I LIVELLO: </a:t>
            </a:r>
          </a:p>
          <a:p>
            <a:r>
              <a:rPr lang="it-IT" sz="1100" b="1" dirty="0"/>
              <a:t>3. ESAME COGNITIVO STANDARD – LIVELLO INTELLETTIVO</a:t>
            </a:r>
          </a:p>
          <a:p>
            <a:pPr marL="342876" indent="-342876">
              <a:buAutoNum type="alphaUcParenR"/>
            </a:pPr>
            <a:r>
              <a:rPr lang="it-IT" sz="1100" b="1" dirty="0"/>
              <a:t>PAZIENTE DI MADRELINGUA ITALIANA</a:t>
            </a:r>
          </a:p>
          <a:p>
            <a:pPr marL="185715" indent="-185715">
              <a:buFont typeface="Arial" panose="020B0604020202020204" pitchFamily="34" charset="0"/>
              <a:buChar char="•"/>
            </a:pPr>
            <a:r>
              <a:rPr lang="it-IT" sz="1100" dirty="0"/>
              <a:t>Scala Griffiths (0-5.11aa)/WIPPSI(2.7-5.11aa); WISC-IV(6-16.11aa); WAIS-IV (&gt;16) </a:t>
            </a:r>
          </a:p>
          <a:p>
            <a:pPr marL="185715" indent="-185715">
              <a:buFont typeface="Arial" panose="020B0604020202020204" pitchFamily="34" charset="0"/>
              <a:buChar char="•"/>
            </a:pPr>
            <a:endParaRPr lang="it-IT" sz="1100" dirty="0"/>
          </a:p>
          <a:p>
            <a:r>
              <a:rPr lang="it-IT" sz="1100" b="1" dirty="0"/>
              <a:t>B) PAZIENTE </a:t>
            </a:r>
            <a:r>
              <a:rPr lang="it-IT" sz="1100" dirty="0"/>
              <a:t>che non padroneggia la lingua italiana:</a:t>
            </a:r>
          </a:p>
          <a:p>
            <a:pPr marL="185715" indent="-185715">
              <a:buFont typeface="Arial" panose="020B0604020202020204" pitchFamily="34" charset="0"/>
              <a:buChar char="•"/>
            </a:pPr>
            <a:r>
              <a:rPr lang="it-IT" sz="1100" dirty="0"/>
              <a:t>CPM/SPM Raven Coloured/Standard Progressive </a:t>
            </a:r>
            <a:r>
              <a:rPr lang="it-IT" sz="1100" dirty="0" err="1"/>
              <a:t>Matrices</a:t>
            </a:r>
            <a:endParaRPr sz="1100" dirty="0"/>
          </a:p>
        </p:txBody>
      </p:sp>
      <p:sp>
        <p:nvSpPr>
          <p:cNvPr id="61" name="Google Shape;61;p13"/>
          <p:cNvSpPr/>
          <p:nvPr/>
        </p:nvSpPr>
        <p:spPr>
          <a:xfrm>
            <a:off x="339069" y="5636207"/>
            <a:ext cx="4182689" cy="3841163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2059" tIns="132059" rIns="132059" bIns="132059" anchor="ctr" anchorCtr="0">
            <a:noAutofit/>
          </a:bodyPr>
          <a:lstStyle/>
          <a:p>
            <a:r>
              <a:rPr lang="it-IT" sz="1100" b="1" dirty="0"/>
              <a:t>II LIVELLO*: </a:t>
            </a:r>
          </a:p>
          <a:p>
            <a:r>
              <a:rPr lang="it" sz="1100" b="1" dirty="0"/>
              <a:t>5. APPROFONDIMENTO </a:t>
            </a:r>
            <a:r>
              <a:rPr lang="it-IT" sz="1100" b="1" dirty="0"/>
              <a:t>ESAME PSICOLOGICO</a:t>
            </a:r>
          </a:p>
          <a:p>
            <a:pPr marL="185715" indent="-185715">
              <a:buFont typeface="Arial" panose="020B0604020202020204" pitchFamily="34" charset="0"/>
              <a:buChar char="•"/>
            </a:pPr>
            <a:r>
              <a:rPr lang="it-IT" sz="1100" u="sng" dirty="0"/>
              <a:t>SCALE CLINICHE:</a:t>
            </a:r>
            <a:r>
              <a:rPr lang="it-IT" sz="1100" dirty="0"/>
              <a:t> Beck's Youth Inventory, BDI-II; STAY; SCL-90</a:t>
            </a:r>
          </a:p>
          <a:p>
            <a:pPr marL="185715" indent="-185715">
              <a:buFont typeface="Arial" panose="020B0604020202020204" pitchFamily="34" charset="0"/>
              <a:buChar char="•"/>
            </a:pPr>
            <a:r>
              <a:rPr lang="it-IT" sz="1100" u="sng" dirty="0"/>
              <a:t>SCALE DI COMPORTAMENTO/ADATTAMENTO:</a:t>
            </a:r>
            <a:r>
              <a:rPr lang="it-IT" sz="1100" dirty="0"/>
              <a:t> </a:t>
            </a:r>
            <a:r>
              <a:rPr lang="en-GB" sz="1100" dirty="0"/>
              <a:t>CBCL Child </a:t>
            </a:r>
            <a:r>
              <a:rPr lang="en-GB" sz="1100" dirty="0" err="1"/>
              <a:t>Behavior</a:t>
            </a:r>
            <a:r>
              <a:rPr lang="en-GB" sz="1100" dirty="0"/>
              <a:t> Check List</a:t>
            </a:r>
            <a:r>
              <a:rPr lang="it-IT" sz="1100" dirty="0"/>
              <a:t>; </a:t>
            </a:r>
            <a:r>
              <a:rPr lang="en-GB" sz="1100" dirty="0"/>
              <a:t>ABAS Adaptive </a:t>
            </a:r>
            <a:r>
              <a:rPr lang="en-GB" sz="1100" dirty="0" err="1"/>
              <a:t>Behavior</a:t>
            </a:r>
            <a:r>
              <a:rPr lang="en-GB" sz="1100" dirty="0"/>
              <a:t> Assessment System;</a:t>
            </a:r>
          </a:p>
          <a:p>
            <a:pPr marL="185715" indent="-185715">
              <a:buFont typeface="Arial" panose="020B0604020202020204" pitchFamily="34" charset="0"/>
              <a:buChar char="•"/>
            </a:pPr>
            <a:r>
              <a:rPr lang="it-IT" sz="1100" u="sng" dirty="0"/>
              <a:t>TRAUMA: </a:t>
            </a:r>
            <a:r>
              <a:rPr lang="it-IT" sz="1100" dirty="0"/>
              <a:t>CRIES-13 </a:t>
            </a:r>
            <a:r>
              <a:rPr lang="en-GB" sz="1100" dirty="0"/>
              <a:t>Children's Revised Impact of Event Scale; </a:t>
            </a:r>
            <a:r>
              <a:rPr lang="it-IT" sz="1100" dirty="0"/>
              <a:t>IES-R Impact of Event Scale – </a:t>
            </a:r>
            <a:r>
              <a:rPr lang="it-IT" sz="1100" dirty="0" err="1"/>
              <a:t>Revised</a:t>
            </a:r>
            <a:endParaRPr lang="it-IT" sz="1100" dirty="0"/>
          </a:p>
          <a:p>
            <a:pPr marL="185715" indent="-185715">
              <a:buFont typeface="Arial" panose="020B0604020202020204" pitchFamily="34" charset="0"/>
              <a:buChar char="•"/>
            </a:pPr>
            <a:r>
              <a:rPr lang="it-IT" sz="1100" u="sng" dirty="0"/>
              <a:t>COPING</a:t>
            </a:r>
            <a:r>
              <a:rPr lang="it-IT" sz="1100" dirty="0"/>
              <a:t>: CRI </a:t>
            </a:r>
            <a:r>
              <a:rPr lang="en-GB" sz="1100" dirty="0"/>
              <a:t>Coping Responses Inventory – Youth/Adult Form</a:t>
            </a:r>
            <a:endParaRPr lang="it-IT" sz="1100" dirty="0"/>
          </a:p>
          <a:p>
            <a:pPr marL="185715" indent="-185715">
              <a:buFont typeface="Arial" panose="020B0604020202020204" pitchFamily="34" charset="0"/>
              <a:buChar char="•"/>
            </a:pPr>
            <a:r>
              <a:rPr lang="it-IT" sz="1100" u="sng" dirty="0"/>
              <a:t>TEST PROIETTIVI: </a:t>
            </a:r>
            <a:r>
              <a:rPr lang="it-IT" sz="1100" dirty="0"/>
              <a:t>Patte Noir; Test Proiettivi del Disegno, </a:t>
            </a:r>
            <a:r>
              <a:rPr lang="it-IT" sz="1100" dirty="0" err="1"/>
              <a:t>etc</a:t>
            </a:r>
            <a:endParaRPr lang="it-IT" sz="1100" dirty="0"/>
          </a:p>
          <a:p>
            <a:pPr marL="185715" indent="-185715">
              <a:buFont typeface="Arial" panose="020B0604020202020204" pitchFamily="34" charset="0"/>
              <a:buChar char="•"/>
            </a:pPr>
            <a:r>
              <a:rPr lang="it-IT" sz="1100" dirty="0"/>
              <a:t>Altri strumenti secondo pratica clinica del centro di riferimento</a:t>
            </a:r>
          </a:p>
          <a:p>
            <a:pPr marL="185715" indent="-185715">
              <a:buFont typeface="Arial" panose="020B0604020202020204" pitchFamily="34" charset="0"/>
              <a:buChar char="•"/>
            </a:pPr>
            <a:endParaRPr lang="it-IT" sz="1100" i="1" dirty="0"/>
          </a:p>
          <a:p>
            <a:r>
              <a:rPr lang="it-IT" sz="1100" b="1" i="1" dirty="0"/>
              <a:t>*non obbligatori, esempi di strumenti consigliato in particolare nelle aree in cui emergono alla valutazione di I livello condizioni cliniche che si ritiene opportuno approfondire</a:t>
            </a:r>
          </a:p>
          <a:p>
            <a:endParaRPr lang="it-IT" sz="1100" b="1" i="1" dirty="0"/>
          </a:p>
          <a:p>
            <a:r>
              <a:rPr lang="it-IT" sz="1100" b="1" dirty="0"/>
              <a:t>6. EVENTUALI ULTERIORI APPROFONDIMENTI:</a:t>
            </a:r>
            <a:endParaRPr lang="it-IT" sz="1100" dirty="0"/>
          </a:p>
          <a:p>
            <a:pPr marL="185715" indent="-185715">
              <a:buFont typeface="Arial" panose="020B0604020202020204" pitchFamily="34" charset="0"/>
              <a:buChar char="•"/>
            </a:pPr>
            <a:r>
              <a:rPr lang="it-IT" sz="1100" u="sng" dirty="0"/>
              <a:t>HEALTHCARE SATISFACTION: </a:t>
            </a:r>
            <a:r>
              <a:rPr lang="it-IT" sz="1100" dirty="0" err="1"/>
              <a:t>PedsQL</a:t>
            </a:r>
            <a:r>
              <a:rPr lang="it-IT" sz="1100" dirty="0"/>
              <a:t>™ </a:t>
            </a:r>
            <a:r>
              <a:rPr lang="en-GB" sz="1100" dirty="0"/>
              <a:t>Healthcare Satisfaction </a:t>
            </a:r>
            <a:r>
              <a:rPr lang="en-GB" sz="1100" dirty="0" err="1"/>
              <a:t>Hematology</a:t>
            </a:r>
            <a:r>
              <a:rPr lang="en-GB" sz="1100" dirty="0"/>
              <a:t>/Oncology Specific Module</a:t>
            </a:r>
          </a:p>
          <a:p>
            <a:pPr marL="185715" indent="-185715">
              <a:buFont typeface="Arial" panose="020B0604020202020204" pitchFamily="34" charset="0"/>
              <a:buChar char="•"/>
            </a:pPr>
            <a:r>
              <a:rPr lang="it-IT" sz="1100" dirty="0"/>
              <a:t>Altri strumenti secondo pratica clinica del centro di riferimento</a:t>
            </a:r>
            <a:endParaRPr lang="it-IT" sz="1100" b="1" i="1" dirty="0"/>
          </a:p>
        </p:txBody>
      </p:sp>
      <p:sp>
        <p:nvSpPr>
          <p:cNvPr id="68" name="Google Shape;68;p13"/>
          <p:cNvSpPr/>
          <p:nvPr/>
        </p:nvSpPr>
        <p:spPr>
          <a:xfrm>
            <a:off x="6094209" y="2649597"/>
            <a:ext cx="4241984" cy="1880824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2059" tIns="132059" rIns="132059" bIns="132059" anchor="ctr" anchorCtr="0">
            <a:noAutofit/>
          </a:bodyPr>
          <a:lstStyle/>
          <a:p>
            <a:r>
              <a:rPr lang="it-IT" sz="1100" b="1" dirty="0"/>
              <a:t>I LIVELLO + (</a:t>
            </a:r>
            <a:r>
              <a:rPr lang="it-IT" sz="1100" b="1" i="1" dirty="0"/>
              <a:t>plus)</a:t>
            </a:r>
            <a:r>
              <a:rPr lang="it-IT" sz="1100" b="1" dirty="0"/>
              <a:t>: </a:t>
            </a:r>
          </a:p>
          <a:p>
            <a:r>
              <a:rPr lang="it-IT" sz="1100" b="1" dirty="0"/>
              <a:t>4. ESAME DELLE ABILITÀ COGNITIVE SETTORIALI </a:t>
            </a:r>
            <a:endParaRPr lang="it-IT" sz="1100" dirty="0"/>
          </a:p>
          <a:p>
            <a:pPr marL="185715" indent="-185715">
              <a:buFont typeface="Arial" panose="020B0604020202020204" pitchFamily="34" charset="0"/>
              <a:buChar char="•"/>
            </a:pPr>
            <a:r>
              <a:rPr lang="it-IT" sz="1100" u="sng" dirty="0"/>
              <a:t>INTEGRAZIONE VISUO-MOTORIA E PRASSIE COSTRUTTIVE:</a:t>
            </a:r>
            <a:r>
              <a:rPr lang="it-IT" sz="1100" dirty="0"/>
              <a:t> Figura di Rey-Copia / VMI </a:t>
            </a:r>
            <a:r>
              <a:rPr lang="en-GB" sz="1100" dirty="0"/>
              <a:t>Visual Motor Integration Test</a:t>
            </a:r>
            <a:endParaRPr lang="it-IT" sz="1100" dirty="0"/>
          </a:p>
          <a:p>
            <a:pPr marL="185715" indent="-185715">
              <a:buFont typeface="Arial" panose="020B0604020202020204" pitchFamily="34" charset="0"/>
              <a:buChar char="•"/>
            </a:pPr>
            <a:r>
              <a:rPr lang="it-IT" sz="1100" u="sng" dirty="0"/>
              <a:t>FUNZIONI MNESICHE</a:t>
            </a:r>
            <a:r>
              <a:rPr lang="it-IT" sz="1100" dirty="0"/>
              <a:t>: Figura di Rey-Memoria (&gt;4aa); Lista di apprendimento di parole; </a:t>
            </a:r>
            <a:r>
              <a:rPr lang="it-IT" sz="1100" i="1" dirty="0"/>
              <a:t>Memoria di Lavoro: </a:t>
            </a:r>
            <a:r>
              <a:rPr lang="it-IT" sz="1100" dirty="0"/>
              <a:t>Span Verbale (</a:t>
            </a:r>
            <a:r>
              <a:rPr lang="it-IT" sz="1100" i="1" dirty="0" err="1"/>
              <a:t>digit-span</a:t>
            </a:r>
            <a:r>
              <a:rPr lang="it-IT" sz="1100" dirty="0"/>
              <a:t>) e Spaziale (test di Corsi)</a:t>
            </a:r>
          </a:p>
          <a:p>
            <a:pPr marL="185715" indent="-185715">
              <a:buFont typeface="Arial" panose="020B0604020202020204" pitchFamily="34" charset="0"/>
              <a:buChar char="•"/>
            </a:pPr>
            <a:r>
              <a:rPr lang="it-IT" sz="1100" u="sng" dirty="0"/>
              <a:t>FUNZIONI ESECUTIVE:</a:t>
            </a:r>
            <a:r>
              <a:rPr lang="it-IT" sz="1100" i="1" dirty="0"/>
              <a:t> Problem Solving: </a:t>
            </a:r>
            <a:r>
              <a:rPr lang="it-IT" sz="1100" dirty="0" err="1"/>
              <a:t>ToL</a:t>
            </a:r>
            <a:r>
              <a:rPr lang="it-IT" sz="1100" dirty="0"/>
              <a:t> </a:t>
            </a:r>
            <a:r>
              <a:rPr lang="en-GB" sz="1100" dirty="0"/>
              <a:t>Tower of London</a:t>
            </a:r>
            <a:r>
              <a:rPr lang="it-IT" sz="1100" dirty="0"/>
              <a:t> (&gt;4aa; </a:t>
            </a:r>
            <a:r>
              <a:rPr lang="it-IT" sz="1100" dirty="0" err="1"/>
              <a:t>ToL</a:t>
            </a:r>
            <a:r>
              <a:rPr lang="it-IT" sz="1100" dirty="0"/>
              <a:t> Boccia &gt;15aa); </a:t>
            </a:r>
            <a:r>
              <a:rPr lang="it-IT" sz="1100" i="1" dirty="0"/>
              <a:t>Attenzione: Attenzione visiva selettiva </a:t>
            </a:r>
            <a:r>
              <a:rPr lang="it-IT" sz="1100" dirty="0"/>
              <a:t>BVN Batteria per la Valutazione Neuropsicologica 5-11, 12-18</a:t>
            </a:r>
            <a:endParaRPr sz="1100" i="1" dirty="0"/>
          </a:p>
        </p:txBody>
      </p:sp>
      <p:sp>
        <p:nvSpPr>
          <p:cNvPr id="74" name="Google Shape;74;p13"/>
          <p:cNvSpPr/>
          <p:nvPr/>
        </p:nvSpPr>
        <p:spPr>
          <a:xfrm>
            <a:off x="2791538" y="1106528"/>
            <a:ext cx="2826947" cy="1183456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2059" tIns="132059" rIns="132059" bIns="132059" anchor="ctr" anchorCtr="0">
            <a:noAutofit/>
          </a:bodyPr>
          <a:lstStyle/>
          <a:p>
            <a:r>
              <a:rPr lang="it" sz="1100" b="1" dirty="0"/>
              <a:t>I LIVELLO: </a:t>
            </a:r>
          </a:p>
          <a:p>
            <a:r>
              <a:rPr lang="it" sz="1100" b="1" dirty="0"/>
              <a:t>1. ESAME GENERALE</a:t>
            </a:r>
            <a:endParaRPr sz="1100" dirty="0"/>
          </a:p>
          <a:p>
            <a:pPr marL="185715" indent="-185715">
              <a:buFont typeface="Arial" panose="020B0604020202020204" pitchFamily="34" charset="0"/>
              <a:buChar char="•"/>
            </a:pPr>
            <a:r>
              <a:rPr lang="it-IT" sz="1100" dirty="0"/>
              <a:t>COLLOQUIO PSICOLOGICO CLINICO PAZIENTE/CAREGIVER</a:t>
            </a:r>
          </a:p>
          <a:p>
            <a:pPr marL="185715" indent="-185715">
              <a:buFont typeface="Arial" panose="020B0604020202020204" pitchFamily="34" charset="0"/>
              <a:buChar char="•"/>
            </a:pPr>
            <a:r>
              <a:rPr lang="it-IT" sz="1100" dirty="0"/>
              <a:t>OSSERVAZIONE DIRETTA</a:t>
            </a:r>
          </a:p>
        </p:txBody>
      </p:sp>
      <p:sp>
        <p:nvSpPr>
          <p:cNvPr id="55" name="Google Shape;55;p13"/>
          <p:cNvSpPr/>
          <p:nvPr/>
        </p:nvSpPr>
        <p:spPr>
          <a:xfrm>
            <a:off x="6230487" y="127000"/>
            <a:ext cx="3040513" cy="635198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spcFirstLastPara="1" wrap="square" lIns="132059" tIns="132059" rIns="132059" bIns="132059" anchor="ctr" anchorCtr="0">
            <a:noAutofit/>
          </a:bodyPr>
          <a:lstStyle/>
          <a:p>
            <a:r>
              <a:rPr lang="it" sz="1000" dirty="0"/>
              <a:t>T0 = DIAGNOSI/presa in carico (pre-CH ove possibile) </a:t>
            </a:r>
          </a:p>
          <a:p>
            <a:r>
              <a:rPr lang="it" sz="1000" dirty="0"/>
              <a:t>T1 = 6-12 mesi da T0</a:t>
            </a:r>
          </a:p>
          <a:p>
            <a:r>
              <a:rPr lang="it" sz="1000" dirty="0"/>
              <a:t>T2= a 1 anno dal T1</a:t>
            </a:r>
            <a:endParaRPr sz="1000" dirty="0"/>
          </a:p>
        </p:txBody>
      </p:sp>
      <p:cxnSp>
        <p:nvCxnSpPr>
          <p:cNvPr id="262" name="Google Shape;76;p13">
            <a:extLst>
              <a:ext uri="{FF2B5EF4-FFF2-40B4-BE49-F238E27FC236}">
                <a16:creationId xmlns:a16="http://schemas.microsoft.com/office/drawing/2014/main" id="{291D3002-6B12-8724-9EFE-A9C6A667C47F}"/>
              </a:ext>
            </a:extLst>
          </p:cNvPr>
          <p:cNvCxnSpPr>
            <a:cxnSpLocks/>
            <a:stCxn id="74" idx="1"/>
            <a:endCxn id="267" idx="0"/>
          </p:cNvCxnSpPr>
          <p:nvPr/>
        </p:nvCxnSpPr>
        <p:spPr>
          <a:xfrm rot="10800000" flipV="1">
            <a:off x="1302254" y="1698255"/>
            <a:ext cx="1489284" cy="951341"/>
          </a:xfrm>
          <a:prstGeom prst="bentConnector2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267" name="Google Shape;74;p13">
            <a:extLst>
              <a:ext uri="{FF2B5EF4-FFF2-40B4-BE49-F238E27FC236}">
                <a16:creationId xmlns:a16="http://schemas.microsoft.com/office/drawing/2014/main" id="{AD91B6DF-BBD0-6E6B-F30E-8151655BB22F}"/>
              </a:ext>
            </a:extLst>
          </p:cNvPr>
          <p:cNvSpPr/>
          <p:nvPr/>
        </p:nvSpPr>
        <p:spPr>
          <a:xfrm>
            <a:off x="270980" y="2649597"/>
            <a:ext cx="2062547" cy="1880824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2059" tIns="132059" rIns="132059" bIns="132059" anchor="ctr" anchorCtr="0">
            <a:noAutofit/>
          </a:bodyPr>
          <a:lstStyle/>
          <a:p>
            <a:r>
              <a:rPr lang="it" sz="1100" b="1" dirty="0"/>
              <a:t>I LIVELLO: </a:t>
            </a:r>
          </a:p>
          <a:p>
            <a:r>
              <a:rPr lang="it" sz="1100" b="1" dirty="0"/>
              <a:t>2. </a:t>
            </a:r>
            <a:r>
              <a:rPr lang="it-IT" sz="1100" b="1" dirty="0"/>
              <a:t>ESAME PSICOLOGICO PAZIENTE:</a:t>
            </a:r>
            <a:endParaRPr sz="1100" dirty="0"/>
          </a:p>
          <a:p>
            <a:pPr marL="185715" indent="-185715">
              <a:buFont typeface="Arial" panose="020B0604020202020204" pitchFamily="34" charset="0"/>
              <a:buChar char="•"/>
            </a:pPr>
            <a:r>
              <a:rPr lang="it-IT" sz="1100" dirty="0"/>
              <a:t>TAD. Test dell'ansia e depressione nell'infanzia e adolescenza (6-19aa)</a:t>
            </a:r>
          </a:p>
          <a:p>
            <a:pPr marL="185715" indent="-185715">
              <a:buFont typeface="Arial" panose="020B0604020202020204" pitchFamily="34" charset="0"/>
              <a:buChar char="•"/>
            </a:pPr>
            <a:r>
              <a:rPr lang="it-IT" sz="1100" dirty="0" err="1"/>
              <a:t>PedsQL</a:t>
            </a:r>
            <a:r>
              <a:rPr lang="it-IT" sz="1100" dirty="0"/>
              <a:t>™ P</a:t>
            </a:r>
            <a:r>
              <a:rPr lang="en-GB" sz="1100" dirty="0" err="1"/>
              <a:t>ediatric</a:t>
            </a:r>
            <a:r>
              <a:rPr lang="en-GB" sz="1100" dirty="0"/>
              <a:t> Quality of Life Inventory Cancer Module</a:t>
            </a:r>
            <a:endParaRPr lang="it-IT" sz="1100" dirty="0"/>
          </a:p>
        </p:txBody>
      </p:sp>
      <p:sp>
        <p:nvSpPr>
          <p:cNvPr id="299" name="CasellaDiTesto 298">
            <a:extLst>
              <a:ext uri="{FF2B5EF4-FFF2-40B4-BE49-F238E27FC236}">
                <a16:creationId xmlns:a16="http://schemas.microsoft.com/office/drawing/2014/main" id="{BCD84E94-D8F0-F904-D2C5-7ACC86472C69}"/>
              </a:ext>
            </a:extLst>
          </p:cNvPr>
          <p:cNvSpPr txBox="1"/>
          <p:nvPr/>
        </p:nvSpPr>
        <p:spPr>
          <a:xfrm>
            <a:off x="276258" y="1141752"/>
            <a:ext cx="1235299" cy="399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999" b="1" dirty="0"/>
              <a:t>I LIVELLO:</a:t>
            </a:r>
            <a:endParaRPr lang="en-GB" sz="1999" b="1" dirty="0"/>
          </a:p>
        </p:txBody>
      </p:sp>
      <p:cxnSp>
        <p:nvCxnSpPr>
          <p:cNvPr id="133" name="Google Shape;76;p13">
            <a:extLst>
              <a:ext uri="{FF2B5EF4-FFF2-40B4-BE49-F238E27FC236}">
                <a16:creationId xmlns:a16="http://schemas.microsoft.com/office/drawing/2014/main" id="{A6C6D151-34D5-2690-9755-2530C38DAA66}"/>
              </a:ext>
            </a:extLst>
          </p:cNvPr>
          <p:cNvCxnSpPr>
            <a:cxnSpLocks/>
            <a:stCxn id="59" idx="2"/>
            <a:endCxn id="140" idx="2"/>
          </p:cNvCxnSpPr>
          <p:nvPr/>
        </p:nvCxnSpPr>
        <p:spPr>
          <a:xfrm rot="16200000" flipH="1">
            <a:off x="7981437" y="760773"/>
            <a:ext cx="63343" cy="7598481"/>
          </a:xfrm>
          <a:prstGeom prst="bentConnector3">
            <a:avLst>
              <a:gd name="adj1" fmla="val 460892"/>
            </a:avLst>
          </a:prstGeom>
          <a:noFill/>
          <a:ln w="9525" cap="flat" cmpd="sng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40" name="Google Shape;58;p13">
            <a:extLst>
              <a:ext uri="{FF2B5EF4-FFF2-40B4-BE49-F238E27FC236}">
                <a16:creationId xmlns:a16="http://schemas.microsoft.com/office/drawing/2014/main" id="{9A5DDD7E-DDBB-6E79-2101-C5E3B3DBE914}"/>
              </a:ext>
            </a:extLst>
          </p:cNvPr>
          <p:cNvSpPr/>
          <p:nvPr/>
        </p:nvSpPr>
        <p:spPr>
          <a:xfrm>
            <a:off x="10642226" y="2649597"/>
            <a:ext cx="2340246" cy="1942089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spcFirstLastPara="1" wrap="square" lIns="132059" tIns="132059" rIns="132059" bIns="132059" anchor="ctr" anchorCtr="0">
            <a:noAutofit/>
          </a:bodyPr>
          <a:lstStyle/>
          <a:p>
            <a:r>
              <a:rPr lang="it" sz="900" dirty="0"/>
              <a:t>ESCLUSI da ESAME DELLE ABILIT</a:t>
            </a:r>
            <a:r>
              <a:rPr lang="en-GB" sz="900" dirty="0"/>
              <a:t>À</a:t>
            </a:r>
            <a:r>
              <a:rPr lang="it" sz="900" dirty="0"/>
              <a:t> COGNITIVE SETTORIALI:</a:t>
            </a:r>
          </a:p>
          <a:p>
            <a:pPr marL="171450" indent="-171450">
              <a:buFontTx/>
              <a:buChar char="-"/>
            </a:pPr>
            <a:r>
              <a:rPr lang="it-IT" sz="900" dirty="0"/>
              <a:t>Pazienti con decadimento delle condizioni cliniche con impatto sullo svolgimento di prove strutturate</a:t>
            </a:r>
          </a:p>
          <a:p>
            <a:pPr marL="171450" indent="-171450">
              <a:buFontTx/>
              <a:buChar char="-"/>
            </a:pPr>
            <a:r>
              <a:rPr lang="it-IT" sz="900" dirty="0"/>
              <a:t>Pazienti con alterazione dello stato psicologico che inficia la prosecuzione dello svolgimento di prove strutturate</a:t>
            </a:r>
          </a:p>
          <a:p>
            <a:pPr marL="171450" indent="-171450">
              <a:buFontTx/>
              <a:buChar char="-"/>
            </a:pPr>
            <a:r>
              <a:rPr lang="it-IT" sz="900" dirty="0"/>
              <a:t>Pazienti che abbiano già effettuato tali prove in altro setting nei 6 mesi precedenti</a:t>
            </a:r>
            <a:endParaRPr sz="900" dirty="0"/>
          </a:p>
        </p:txBody>
      </p:sp>
      <p:cxnSp>
        <p:nvCxnSpPr>
          <p:cNvPr id="141" name="Google Shape;76;p13">
            <a:extLst>
              <a:ext uri="{FF2B5EF4-FFF2-40B4-BE49-F238E27FC236}">
                <a16:creationId xmlns:a16="http://schemas.microsoft.com/office/drawing/2014/main" id="{AC502B45-B855-0F68-B8AF-841725EF06BE}"/>
              </a:ext>
            </a:extLst>
          </p:cNvPr>
          <p:cNvCxnSpPr>
            <a:cxnSpLocks/>
            <a:endCxn id="74" idx="0"/>
          </p:cNvCxnSpPr>
          <p:nvPr/>
        </p:nvCxnSpPr>
        <p:spPr>
          <a:xfrm rot="5400000">
            <a:off x="4041044" y="942557"/>
            <a:ext cx="327939" cy="2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327" name="CasellaDiTesto 326">
            <a:extLst>
              <a:ext uri="{FF2B5EF4-FFF2-40B4-BE49-F238E27FC236}">
                <a16:creationId xmlns:a16="http://schemas.microsoft.com/office/drawing/2014/main" id="{9636675F-87BB-5C5A-FB67-161F8674030C}"/>
              </a:ext>
            </a:extLst>
          </p:cNvPr>
          <p:cNvSpPr txBox="1"/>
          <p:nvPr/>
        </p:nvSpPr>
        <p:spPr>
          <a:xfrm>
            <a:off x="276258" y="5165557"/>
            <a:ext cx="1578840" cy="399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999" b="1" dirty="0"/>
              <a:t>II LIVELLO:</a:t>
            </a:r>
            <a:endParaRPr lang="en-GB" sz="1999" b="1" dirty="0"/>
          </a:p>
        </p:txBody>
      </p:sp>
      <p:sp>
        <p:nvSpPr>
          <p:cNvPr id="7" name="Google Shape;61;p13">
            <a:extLst>
              <a:ext uri="{FF2B5EF4-FFF2-40B4-BE49-F238E27FC236}">
                <a16:creationId xmlns:a16="http://schemas.microsoft.com/office/drawing/2014/main" id="{45252CD8-F4AC-4E7C-A87B-5BB1A7D0D1A2}"/>
              </a:ext>
            </a:extLst>
          </p:cNvPr>
          <p:cNvSpPr/>
          <p:nvPr/>
        </p:nvSpPr>
        <p:spPr>
          <a:xfrm>
            <a:off x="4754795" y="5431218"/>
            <a:ext cx="8002864" cy="4046152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2059" tIns="132059" rIns="132059" bIns="132059" anchor="ctr" anchorCtr="0">
            <a:noAutofit/>
          </a:bodyPr>
          <a:lstStyle/>
          <a:p>
            <a:r>
              <a:rPr lang="it-IT" sz="1100" b="1" dirty="0"/>
              <a:t>II LIVELLO*: </a:t>
            </a:r>
          </a:p>
          <a:p>
            <a:r>
              <a:rPr lang="it-IT" sz="1100" b="1" dirty="0"/>
              <a:t>7. APPROFONDIMENTI VALUTAZIONE NEUROPSICOLOGICA</a:t>
            </a:r>
          </a:p>
          <a:p>
            <a:pPr marL="342876" indent="-342876">
              <a:buAutoNum type="alphaUcParenR"/>
            </a:pPr>
            <a:r>
              <a:rPr lang="it-IT" sz="1100" b="1" dirty="0"/>
              <a:t>PAZIENTE DI MADRELINGUA ITALIANA</a:t>
            </a:r>
          </a:p>
          <a:p>
            <a:pPr marL="285728" indent="-285728">
              <a:buFont typeface="Arial" panose="020B0604020202020204" pitchFamily="34" charset="0"/>
              <a:buChar char="•"/>
            </a:pPr>
            <a:r>
              <a:rPr lang="it-IT" sz="1100" u="sng" dirty="0"/>
              <a:t>ESAME GENERALE:</a:t>
            </a:r>
            <a:r>
              <a:rPr lang="it-IT" sz="1100" dirty="0"/>
              <a:t> Batteria NEPSY-II; LEITER-3; VABS Scale </a:t>
            </a:r>
            <a:r>
              <a:rPr lang="it-IT" sz="1100" dirty="0" err="1"/>
              <a:t>Vineland</a:t>
            </a:r>
            <a:r>
              <a:rPr lang="it-IT" sz="1100" dirty="0"/>
              <a:t> per il Comportamento Adattivo (se QI inferiore a 70)</a:t>
            </a:r>
          </a:p>
          <a:p>
            <a:pPr marL="285728" indent="-285728">
              <a:buFont typeface="Arial" panose="020B0604020202020204" pitchFamily="34" charset="0"/>
              <a:buChar char="•"/>
            </a:pPr>
            <a:r>
              <a:rPr lang="it-IT" sz="1100" u="sng" dirty="0"/>
              <a:t>INTEGRAZIONE VISUO-MOTORIA, PRASSIE E ORIENTAMENTO SPAZIALE:</a:t>
            </a:r>
            <a:r>
              <a:rPr lang="it-IT" sz="1100" dirty="0"/>
              <a:t> Test di Benton; test della bicicletta; test di aprassia ideomotorio</a:t>
            </a:r>
            <a:endParaRPr lang="it-IT" sz="1100" u="sng" dirty="0"/>
          </a:p>
          <a:p>
            <a:pPr marL="285728" indent="-285728">
              <a:buFont typeface="Arial" panose="020B0604020202020204" pitchFamily="34" charset="0"/>
              <a:buChar char="•"/>
            </a:pPr>
            <a:r>
              <a:rPr lang="it-IT" sz="1100" u="sng" dirty="0"/>
              <a:t>FUNZIONI MNESICHE:</a:t>
            </a:r>
            <a:r>
              <a:rPr lang="it-IT" sz="1100" dirty="0"/>
              <a:t> Sovra Span (verbale e spaziale); Test di ripetizione seriale di parole Bisillabiche; BVN Test Memoria di Prosa; </a:t>
            </a:r>
            <a:endParaRPr lang="it-IT" sz="1100" u="sng" dirty="0"/>
          </a:p>
          <a:p>
            <a:pPr marL="285728" indent="-285728">
              <a:buFont typeface="Arial" panose="020B0604020202020204" pitchFamily="34" charset="0"/>
              <a:buChar char="•"/>
            </a:pPr>
            <a:r>
              <a:rPr lang="it-IT" sz="1100" u="sng" dirty="0"/>
              <a:t>FUNZIONI ESECUTIVE:</a:t>
            </a:r>
            <a:r>
              <a:rPr lang="it-IT" sz="1100" dirty="0"/>
              <a:t> WCST (6-16aa) Wisconsin Card Sortine Test; </a:t>
            </a:r>
            <a:r>
              <a:rPr lang="it-IT" sz="1100" i="1" dirty="0"/>
              <a:t>Attenzione: </a:t>
            </a:r>
            <a:r>
              <a:rPr lang="it-IT" sz="1100" dirty="0"/>
              <a:t>TMT</a:t>
            </a:r>
            <a:r>
              <a:rPr lang="en-GB" sz="1100" dirty="0"/>
              <a:t> Trail Making Test</a:t>
            </a:r>
            <a:r>
              <a:rPr lang="it-IT" sz="1100" dirty="0"/>
              <a:t> (Scarpa: 5.9 aa-13.5aa, switching da 8aa; ENB dai 15 aa); Questionari BRIEF </a:t>
            </a:r>
            <a:r>
              <a:rPr lang="en-GB" sz="1100" dirty="0" err="1"/>
              <a:t>Behavior</a:t>
            </a:r>
            <a:r>
              <a:rPr lang="en-GB" sz="1100" dirty="0"/>
              <a:t> Rating Inventory of Executive Function</a:t>
            </a:r>
            <a:r>
              <a:rPr lang="it-IT" sz="1100" i="1" dirty="0"/>
              <a:t>; </a:t>
            </a:r>
            <a:r>
              <a:rPr lang="it-IT" sz="1100" dirty="0"/>
              <a:t>Fluenza verbale (semantica/fonologica); </a:t>
            </a:r>
            <a:r>
              <a:rPr lang="it-IT" sz="1100" i="1" dirty="0"/>
              <a:t>Attenzione: </a:t>
            </a:r>
            <a:r>
              <a:rPr lang="it-IT" sz="1100" dirty="0"/>
              <a:t>Test delle Campanelle; </a:t>
            </a:r>
            <a:r>
              <a:rPr lang="it-IT" sz="1100" i="1" dirty="0"/>
              <a:t> </a:t>
            </a:r>
            <a:r>
              <a:rPr lang="it-IT" sz="1100" dirty="0"/>
              <a:t>CPT II (&gt; 8 aa) </a:t>
            </a:r>
            <a:r>
              <a:rPr lang="it-IT" sz="1100" dirty="0" err="1"/>
              <a:t>Continuous</a:t>
            </a:r>
            <a:r>
              <a:rPr lang="it-IT" sz="1100" dirty="0"/>
              <a:t> Performance Test; K-CPT (4-7aa) </a:t>
            </a:r>
            <a:r>
              <a:rPr lang="it-IT" sz="1100" dirty="0" err="1"/>
              <a:t>Kiddie</a:t>
            </a:r>
            <a:r>
              <a:rPr lang="it-IT" sz="1100" dirty="0"/>
              <a:t> </a:t>
            </a:r>
            <a:r>
              <a:rPr lang="it-IT" sz="1100" dirty="0" err="1"/>
              <a:t>Continuous</a:t>
            </a:r>
            <a:r>
              <a:rPr lang="it-IT" sz="1100" dirty="0"/>
              <a:t> Performance Test; </a:t>
            </a:r>
            <a:r>
              <a:rPr lang="it-IT" sz="1100" dirty="0" err="1"/>
              <a:t>Neglect</a:t>
            </a:r>
            <a:endParaRPr lang="it-IT" sz="1100" dirty="0"/>
          </a:p>
          <a:p>
            <a:pPr marL="285728" indent="-285728">
              <a:buFont typeface="Arial" panose="020B0604020202020204" pitchFamily="34" charset="0"/>
              <a:buChar char="•"/>
            </a:pPr>
            <a:r>
              <a:rPr lang="it-IT" sz="1100" u="sng" dirty="0"/>
              <a:t>MOTRICITÀ FINE DESTREZZA MANUALE:</a:t>
            </a:r>
            <a:r>
              <a:rPr lang="it-IT" sz="1100" dirty="0"/>
              <a:t> PPT </a:t>
            </a:r>
            <a:r>
              <a:rPr lang="it-IT" sz="1100" dirty="0" err="1"/>
              <a:t>Purdue</a:t>
            </a:r>
            <a:r>
              <a:rPr lang="it-IT" sz="1100" dirty="0"/>
              <a:t> </a:t>
            </a:r>
            <a:r>
              <a:rPr lang="it-IT" sz="1100" dirty="0" err="1"/>
              <a:t>Pegboard</a:t>
            </a:r>
            <a:r>
              <a:rPr lang="it-IT" sz="1100" dirty="0"/>
              <a:t> Test; scala QUEST; Scala SARA; M-ABC, BOT-2 8 </a:t>
            </a:r>
          </a:p>
          <a:p>
            <a:pPr marL="285728" indent="-285728">
              <a:buFont typeface="Arial" panose="020B0604020202020204" pitchFamily="34" charset="0"/>
              <a:buChar char="•"/>
            </a:pPr>
            <a:r>
              <a:rPr lang="it-IT" sz="1100" u="sng" dirty="0"/>
              <a:t>FUNZIONI LINGUISTICHE:</a:t>
            </a:r>
            <a:r>
              <a:rPr lang="it-IT" sz="1100" dirty="0"/>
              <a:t> Produzione spontanea su tema, Denominazione e Comprensione BVL (NEPSY-II)</a:t>
            </a:r>
            <a:endParaRPr lang="it-IT" sz="1100" u="sng" dirty="0"/>
          </a:p>
          <a:p>
            <a:pPr marL="285728" indent="-285728">
              <a:buFont typeface="Arial" panose="020B0604020202020204" pitchFamily="34" charset="0"/>
              <a:buChar char="•"/>
            </a:pPr>
            <a:r>
              <a:rPr lang="it-IT" sz="1100" u="sng" dirty="0"/>
              <a:t>PROVE DEGLI APPRENDIMENTI:</a:t>
            </a:r>
            <a:r>
              <a:rPr lang="it-IT" sz="1100" dirty="0"/>
              <a:t> lettura e scrittura, sistema del numero e del calcolo</a:t>
            </a:r>
          </a:p>
          <a:p>
            <a:pPr marL="285728" indent="-285728">
              <a:buFont typeface="Arial" panose="020B0604020202020204" pitchFamily="34" charset="0"/>
              <a:buChar char="•"/>
            </a:pPr>
            <a:r>
              <a:rPr lang="it-IT" sz="1100" u="sng" dirty="0"/>
              <a:t>TEORIA DELLA MENTE:</a:t>
            </a:r>
            <a:r>
              <a:rPr lang="it-IT" sz="1100" dirty="0"/>
              <a:t> NEPSY II </a:t>
            </a:r>
            <a:r>
              <a:rPr lang="en-GB" sz="1100" dirty="0"/>
              <a:t> A Developmental Neuropsychological Assessment, Second Edition;</a:t>
            </a:r>
            <a:r>
              <a:rPr lang="it-IT" sz="1100" dirty="0"/>
              <a:t> Teoria della mente e Riconoscimento di Emozioni (3-16aa); TDO Test degli Occhi</a:t>
            </a:r>
            <a:endParaRPr lang="it-IT" sz="1100" u="sng" dirty="0"/>
          </a:p>
          <a:p>
            <a:endParaRPr lang="it-IT" sz="1100" b="1" dirty="0"/>
          </a:p>
          <a:p>
            <a:r>
              <a:rPr lang="it-IT" sz="1100" b="1" dirty="0"/>
              <a:t>B) APPROFONDIMENTI VALUTAZIONE NEUROPSICOLOGICA </a:t>
            </a:r>
            <a:r>
              <a:rPr lang="it-IT" sz="1100" b="1"/>
              <a:t>PAZIENTE </a:t>
            </a:r>
            <a:r>
              <a:rPr lang="it-IT" sz="1100"/>
              <a:t>che </a:t>
            </a:r>
            <a:r>
              <a:rPr lang="it-IT" sz="1100" dirty="0"/>
              <a:t>non padroneggia la lingua:</a:t>
            </a:r>
          </a:p>
          <a:p>
            <a:pPr marL="285728" indent="-285728">
              <a:buFont typeface="Arial" panose="020B0604020202020204" pitchFamily="34" charset="0"/>
              <a:buChar char="•"/>
            </a:pPr>
            <a:r>
              <a:rPr lang="it-IT" sz="1100" u="sng" dirty="0"/>
              <a:t>INTELLIGENZA NON VERBALE, MEMORIA, E ATTENZIONE</a:t>
            </a:r>
            <a:r>
              <a:rPr lang="it-IT" sz="1100" dirty="0"/>
              <a:t>: LEITER-3</a:t>
            </a:r>
          </a:p>
          <a:p>
            <a:pPr marL="285728" indent="-285728">
              <a:buFont typeface="Arial" panose="020B0604020202020204" pitchFamily="34" charset="0"/>
              <a:buChar char="•"/>
            </a:pPr>
            <a:endParaRPr lang="it-IT" sz="1100" i="1" dirty="0"/>
          </a:p>
          <a:p>
            <a:r>
              <a:rPr lang="it-IT" sz="1100" b="1" i="1" dirty="0"/>
              <a:t>*non obbligatori, consigliato in particolare nelle aree in cui emergono alla valutazione di I livello delle performance che si ritiene opportuno approfondire</a:t>
            </a:r>
          </a:p>
        </p:txBody>
      </p:sp>
      <p:cxnSp>
        <p:nvCxnSpPr>
          <p:cNvPr id="14" name="Google Shape;76;p13">
            <a:extLst>
              <a:ext uri="{FF2B5EF4-FFF2-40B4-BE49-F238E27FC236}">
                <a16:creationId xmlns:a16="http://schemas.microsoft.com/office/drawing/2014/main" id="{08EE7CDA-1916-E994-7B37-42F7504CEC47}"/>
              </a:ext>
            </a:extLst>
          </p:cNvPr>
          <p:cNvCxnSpPr>
            <a:cxnSpLocks/>
            <a:stCxn id="267" idx="2"/>
            <a:endCxn id="61" idx="0"/>
          </p:cNvCxnSpPr>
          <p:nvPr/>
        </p:nvCxnSpPr>
        <p:spPr>
          <a:xfrm rot="16200000" flipH="1">
            <a:off x="1313441" y="4519234"/>
            <a:ext cx="1105786" cy="1128160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31" name="Connettore 2 230">
            <a:extLst>
              <a:ext uri="{FF2B5EF4-FFF2-40B4-BE49-F238E27FC236}">
                <a16:creationId xmlns:a16="http://schemas.microsoft.com/office/drawing/2014/main" id="{945285C2-5FF3-580D-6F93-DA871904500F}"/>
              </a:ext>
            </a:extLst>
          </p:cNvPr>
          <p:cNvCxnSpPr>
            <a:cxnSpLocks/>
            <a:stCxn id="267" idx="3"/>
            <a:endCxn id="59" idx="1"/>
          </p:cNvCxnSpPr>
          <p:nvPr/>
        </p:nvCxnSpPr>
        <p:spPr>
          <a:xfrm flipV="1">
            <a:off x="2333527" y="3587931"/>
            <a:ext cx="145694" cy="2078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Connettore 2 232">
            <a:extLst>
              <a:ext uri="{FF2B5EF4-FFF2-40B4-BE49-F238E27FC236}">
                <a16:creationId xmlns:a16="http://schemas.microsoft.com/office/drawing/2014/main" id="{782AC892-2A12-1067-1B40-FB01C07BD517}"/>
              </a:ext>
            </a:extLst>
          </p:cNvPr>
          <p:cNvCxnSpPr>
            <a:cxnSpLocks/>
            <a:stCxn id="59" idx="3"/>
            <a:endCxn id="68" idx="1"/>
          </p:cNvCxnSpPr>
          <p:nvPr/>
        </p:nvCxnSpPr>
        <p:spPr>
          <a:xfrm>
            <a:off x="5948515" y="3587931"/>
            <a:ext cx="145694" cy="2078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Connettore 2 239">
            <a:extLst>
              <a:ext uri="{FF2B5EF4-FFF2-40B4-BE49-F238E27FC236}">
                <a16:creationId xmlns:a16="http://schemas.microsoft.com/office/drawing/2014/main" id="{3021D4C1-3C60-4D1D-28AB-E6953050E52D}"/>
              </a:ext>
            </a:extLst>
          </p:cNvPr>
          <p:cNvCxnSpPr>
            <a:cxnSpLocks/>
            <a:stCxn id="74" idx="3"/>
            <a:endCxn id="58" idx="1"/>
          </p:cNvCxnSpPr>
          <p:nvPr/>
        </p:nvCxnSpPr>
        <p:spPr>
          <a:xfrm>
            <a:off x="5618485" y="1698256"/>
            <a:ext cx="5023741" cy="41576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Connettore 2 309">
            <a:extLst>
              <a:ext uri="{FF2B5EF4-FFF2-40B4-BE49-F238E27FC236}">
                <a16:creationId xmlns:a16="http://schemas.microsoft.com/office/drawing/2014/main" id="{DC16651A-95D5-CE71-9897-88AE465DFECE}"/>
              </a:ext>
            </a:extLst>
          </p:cNvPr>
          <p:cNvCxnSpPr>
            <a:cxnSpLocks/>
            <a:stCxn id="74" idx="2"/>
          </p:cNvCxnSpPr>
          <p:nvPr/>
        </p:nvCxnSpPr>
        <p:spPr>
          <a:xfrm flipH="1">
            <a:off x="4205011" y="2289984"/>
            <a:ext cx="1" cy="367321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oogle Shape;76;p13">
            <a:extLst>
              <a:ext uri="{FF2B5EF4-FFF2-40B4-BE49-F238E27FC236}">
                <a16:creationId xmlns:a16="http://schemas.microsoft.com/office/drawing/2014/main" id="{E503A6B2-7279-19ED-815D-FEC50ABB341E}"/>
              </a:ext>
            </a:extLst>
          </p:cNvPr>
          <p:cNvCxnSpPr>
            <a:cxnSpLocks/>
            <a:stCxn id="68" idx="2"/>
            <a:endCxn id="7" idx="0"/>
          </p:cNvCxnSpPr>
          <p:nvPr/>
        </p:nvCxnSpPr>
        <p:spPr>
          <a:xfrm rot="16200000" flipH="1">
            <a:off x="8035316" y="4710306"/>
            <a:ext cx="900797" cy="541026"/>
          </a:xfrm>
          <a:prstGeom prst="bentConnector3">
            <a:avLst>
              <a:gd name="adj1" fmla="val 70079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3" name="Google Shape;55;p13">
            <a:extLst>
              <a:ext uri="{FF2B5EF4-FFF2-40B4-BE49-F238E27FC236}">
                <a16:creationId xmlns:a16="http://schemas.microsoft.com/office/drawing/2014/main" id="{8133611B-2406-F646-BB8D-E1B970A8194B}"/>
              </a:ext>
            </a:extLst>
          </p:cNvPr>
          <p:cNvSpPr/>
          <p:nvPr/>
        </p:nvSpPr>
        <p:spPr>
          <a:xfrm>
            <a:off x="177301" y="138454"/>
            <a:ext cx="2290986" cy="635198"/>
          </a:xfrm>
          <a:prstGeom prst="rect">
            <a:avLst/>
          </a:prstGeom>
          <a:ln w="28575">
            <a:prstDash val="dash"/>
            <a:headEnd type="none" w="sm" len="sm"/>
            <a:tailEnd type="none" w="sm" len="sm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spcFirstLastPara="1" wrap="square" lIns="132059" tIns="132059" rIns="132059" bIns="132059" anchor="ctr" anchorCtr="0">
            <a:noAutofit/>
          </a:bodyPr>
          <a:lstStyle/>
          <a:p>
            <a:r>
              <a:rPr lang="it" sz="1000" b="1" dirty="0"/>
              <a:t>ATTENZIONE: </a:t>
            </a:r>
            <a:r>
              <a:rPr lang="it" sz="1000" dirty="0"/>
              <a:t>Per i pazienti arruolati in PROTOCOLLI dare priorità alle valutazioni previste dagli stessi</a:t>
            </a:r>
            <a:endParaRPr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1599</TotalTime>
  <Words>744</Words>
  <Application>Microsoft Office PowerPoint</Application>
  <PresentationFormat>Personalizzato</PresentationFormat>
  <Paragraphs>66</Paragraphs>
  <Slides>2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di Office</vt:lpstr>
      <vt:lpstr>VALUTAZIONE PSICOLOGICA E NEUROPSICOLOGICA  PAZIENTI PEDIATRICI  CON NEOPLASIE SNC AIEOP  GDL psico-sociale 2022-2023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VALUTAZIONE  NEUROPSICOLOGICA  NEOPLASIE SNC AIEOP  GDL psico-sociale</dc:title>
  <dc:creator>Elisa Marconi</dc:creator>
  <cp:lastModifiedBy>Michela Vandi</cp:lastModifiedBy>
  <cp:revision>44</cp:revision>
  <dcterms:created xsi:type="dcterms:W3CDTF">2022-10-28T12:57:23Z</dcterms:created>
  <dcterms:modified xsi:type="dcterms:W3CDTF">2023-09-29T08:47:44Z</dcterms:modified>
</cp:coreProperties>
</file>