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371" r:id="rId3"/>
    <p:sldId id="260" r:id="rId4"/>
    <p:sldId id="373" r:id="rId5"/>
    <p:sldId id="372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60"/>
  </p:normalViewPr>
  <p:slideViewPr>
    <p:cSldViewPr snapToGrid="0">
      <p:cViewPr varScale="1">
        <p:scale>
          <a:sx n="115" d="100"/>
          <a:sy n="115" d="100"/>
        </p:scale>
        <p:origin x="3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EFA89-C23C-B640-9241-6066A77862CD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9F6BE-8FBF-2542-9DB0-97B298E908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8163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8C3A-1E71-4EFC-B109-416CCBA0B6F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1947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608C3A-1E71-4EFC-B109-416CCBA0B6F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429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56AE3D-F88E-22EC-9FBB-53537178F8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9F092D1-7B48-BC80-0676-DBD053A73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86AC3C-B681-D0A6-4D3F-29ED449D2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83D4-10B9-AE49-923C-BDE4297155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9053EF-3098-D75B-A830-D631DD829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89073E-9E5A-15F6-00F0-5BAA04437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4AEF-E3D2-8340-A618-7B6CD4D8F4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78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D82989-8A47-7EF0-BFBA-27E8657F4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49BFF04-9A70-D273-B33F-CB20A3B63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A2A997-C08C-5EC2-59F8-3849A66D2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83D4-10B9-AE49-923C-BDE4297155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88CAEA-0E6A-EBA5-A941-87EE11523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E2C2D0-D01D-C529-0EC3-C4C72367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4AEF-E3D2-8340-A618-7B6CD4D8F4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325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5A957D0-50C0-D2DD-3EC9-EE52F63065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401FC98-1976-6713-71C3-0C62508B0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8635AE-F49A-D7CB-B5F9-3D209332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83D4-10B9-AE49-923C-BDE4297155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A37DCB-6B4B-AC80-1F7E-044828B9D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A2066A-8633-125B-AF49-1EB6B2427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4AEF-E3D2-8340-A618-7B6CD4D8F4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88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C90B06-CAC6-7235-7D53-79AA07A4C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A3BBCB-E56A-8E41-D380-10A59E2C6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BA8CC8-632B-4F00-C97A-0319C7127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83D4-10B9-AE49-923C-BDE4297155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FBA7D0-2488-3292-A32A-7CE727551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12E0F0-55B5-A1B4-62BD-DC08CAB71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4AEF-E3D2-8340-A618-7B6CD4D8F4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496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4ABFD0-0C08-35C0-F96A-5EAF24AC6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677BD31-F773-FEE1-AE2F-5FA1B0A30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EA57EB-128C-97FD-C034-CB03550FD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83D4-10B9-AE49-923C-BDE4297155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1A59FE-1638-04B9-7A2F-14E9ECFF3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834625-0E85-2C24-4D6B-77784A438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4AEF-E3D2-8340-A618-7B6CD4D8F4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900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8E78E9-87E6-72BC-AD1F-C47BA579E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91074E-ACF8-7C97-355B-1000B39A0A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3FE5D9C-0A2C-3885-D2FD-944EFD1F7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C434876-5AAC-2BC1-D0A7-4416DE88B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83D4-10B9-AE49-923C-BDE4297155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93A979B-2DF8-1955-B300-048CAE998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2E19DE4-F1C2-7977-B3FC-A221F0310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4AEF-E3D2-8340-A618-7B6CD4D8F4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689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D2E6FA-10D4-3322-7E8C-3C69F8D85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401B37-C5FB-D8A4-D820-4560ECD19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5CBF671-D996-CA13-5A49-0890C7937F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3522D8D-463A-90F1-3CF5-CF17011A8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6D1C99E-0CC6-7929-5175-F151EC3E4F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5909413-F503-198C-2A2A-E3A8C234B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83D4-10B9-AE49-923C-BDE4297155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B9A2653-D7B4-C8DC-A279-DE626CBB6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E401DE4-2AAD-B9FF-2FC2-4EE4B0EA3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4AEF-E3D2-8340-A618-7B6CD4D8F4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23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2430C0-2FD8-91F5-FD16-984573C58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FAFFA0C-A9FD-AB1B-89DB-FE8080F70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83D4-10B9-AE49-923C-BDE4297155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DF6E0B9-E67F-1205-08A3-A60D24748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A723AA9-1EFD-FE99-63E5-0DDDE2C97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4AEF-E3D2-8340-A618-7B6CD4D8F4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9285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386F454-B55A-4495-9EF2-306213B0E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83D4-10B9-AE49-923C-BDE4297155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E0C6777-C94B-D35D-628D-864916E24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0CE4B8-B616-F302-5568-13DBF5957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4AEF-E3D2-8340-A618-7B6CD4D8F4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938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606B8C-427C-4DC6-D90B-B1DF4C92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357E90-DBF6-60BD-5745-5A330DA31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A1BDCAE-C549-76BB-C91E-046B491F3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C5C5B82-CEB3-F5AF-6717-5FD86EB65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83D4-10B9-AE49-923C-BDE4297155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E616DDA-21B1-053E-DF33-29B0ACFED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A4B0037-7C03-A8E0-7D1B-BA533132C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4AEF-E3D2-8340-A618-7B6CD4D8F4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808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EB0E72-EE31-04F2-92B1-3AFD47E82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FCB3AFF-6C0F-C0B2-9DCF-80EDFBBAEF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558B818-E525-32D7-FB9B-0B769A86D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318DA9E-C39B-4B7B-F94B-52048A3E4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83D4-10B9-AE49-923C-BDE4297155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CF9A744-B625-2608-A72E-E3EB9418F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DFC2239-8CCE-AF00-9494-A72990BAE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4AEF-E3D2-8340-A618-7B6CD4D8F4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4556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2F951D8-6388-E261-D2E7-0FA765614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048439-0831-7BB8-7B4B-920CDC8EB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5C5A4C-C6FD-9EB4-4DCD-3307358E0A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383D4-10B9-AE49-923C-BDE4297155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F63D23-AE7B-8D70-0BA7-18D49AAC8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8267AD-E5F4-252A-890D-3EFBCE09EF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A4AEF-E3D2-8340-A618-7B6CD4D8F4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8772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84BEC88-23C1-7F55-0250-A5D8041E4895}"/>
              </a:ext>
            </a:extLst>
          </p:cNvPr>
          <p:cNvSpPr txBox="1"/>
          <p:nvPr/>
        </p:nvSpPr>
        <p:spPr>
          <a:xfrm>
            <a:off x="769425" y="2458601"/>
            <a:ext cx="10271782" cy="49962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just"/>
            <a:r>
              <a:rPr lang="it-IT" sz="2400" b="1" dirty="0" err="1">
                <a:solidFill>
                  <a:srgbClr val="FF0000"/>
                </a:solidFill>
                <a:cs typeface="Arial" panose="020B0604020202020204" pitchFamily="34" charset="0"/>
              </a:rPr>
              <a:t>Primary</a:t>
            </a:r>
            <a:r>
              <a:rPr lang="it-IT" sz="24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it-IT" sz="2400" b="1" dirty="0" err="1">
                <a:solidFill>
                  <a:srgbClr val="FF0000"/>
                </a:solidFill>
                <a:cs typeface="Arial" panose="020B0604020202020204" pitchFamily="34" charset="0"/>
              </a:rPr>
              <a:t>aim</a:t>
            </a:r>
            <a:r>
              <a:rPr lang="it-IT" sz="2400" b="1" dirty="0">
                <a:solidFill>
                  <a:srgbClr val="FF0000"/>
                </a:solidFill>
                <a:cs typeface="Arial" panose="020B0604020202020204" pitchFamily="34" charset="0"/>
              </a:rPr>
              <a:t>: </a:t>
            </a:r>
          </a:p>
          <a:p>
            <a:pPr algn="just"/>
            <a:endParaRPr lang="it-IT" sz="2000" b="1" dirty="0"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cs typeface="Arial" panose="020B0604020202020204" pitchFamily="34" charset="0"/>
              </a:rPr>
              <a:t>Clinical-immunologic phenotype description in children with autoimmune and idiopathic neutropenia at onset and during follow-up</a:t>
            </a:r>
          </a:p>
          <a:p>
            <a:pPr algn="just"/>
            <a:endParaRPr lang="en-US" sz="2000" dirty="0">
              <a:cs typeface="Arial" panose="020B0604020202020204" pitchFamily="34" charset="0"/>
            </a:endParaRPr>
          </a:p>
          <a:p>
            <a:pPr algn="just"/>
            <a:endParaRPr lang="en-US" sz="24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just"/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Secondary aims: </a:t>
            </a:r>
          </a:p>
          <a:p>
            <a:pPr algn="just"/>
            <a:endParaRPr lang="en-US" sz="2000" b="1" dirty="0"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cs typeface="Arial" panose="020B0604020202020204" pitchFamily="34" charset="0"/>
              </a:rPr>
              <a:t>early identification of markers predictive of chronicity (clinical, </a:t>
            </a:r>
            <a:r>
              <a:rPr lang="en-US" sz="2000" b="1" dirty="0" err="1">
                <a:cs typeface="Arial" panose="020B0604020202020204" pitchFamily="34" charset="0"/>
              </a:rPr>
              <a:t>ematological</a:t>
            </a:r>
            <a:r>
              <a:rPr lang="en-US" sz="2000" b="1" dirty="0">
                <a:cs typeface="Arial" panose="020B0604020202020204" pitchFamily="34" charset="0"/>
              </a:rPr>
              <a:t> and immunological data) in autoimmune and idiopathic neutropenia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  <a:effectLst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Early identifications of primary immunodeficiency/immuno-</a:t>
            </a:r>
            <a:r>
              <a:rPr lang="en-US" sz="2000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disordes</a:t>
            </a:r>
            <a:r>
              <a:rPr lang="en-US" sz="2000" b="1" dirty="0">
                <a:solidFill>
                  <a:srgbClr val="000000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 cases</a:t>
            </a:r>
            <a:endParaRPr lang="it-IT" sz="2000" b="1" dirty="0">
              <a:solidFill>
                <a:srgbClr val="000000"/>
              </a:solidFill>
              <a:effectLst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lnSpc>
                <a:spcPct val="120000"/>
              </a:lnSpc>
              <a:spcBef>
                <a:spcPts val="800"/>
              </a:spcBef>
            </a:pPr>
            <a:endParaRPr lang="it-IT" sz="2000" b="1" dirty="0">
              <a:solidFill>
                <a:srgbClr val="000000"/>
              </a:solidFill>
              <a:effectLst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it-IT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15EABF5-4675-4644-0F4A-562764EECE11}"/>
              </a:ext>
            </a:extLst>
          </p:cNvPr>
          <p:cNvSpPr/>
          <p:nvPr/>
        </p:nvSpPr>
        <p:spPr>
          <a:xfrm>
            <a:off x="986671" y="672844"/>
            <a:ext cx="9229383" cy="1175706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800"/>
              </a:spcBef>
            </a:pPr>
            <a:r>
              <a:rPr lang="es-ES_tradnl" sz="2000" b="1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IDENTIFICAZIONE DI MARKERS SURROGATI DI  PREDIZIONE DELLA DURATA/TIPOLOGIA  DELLA NEUTROPENIA AUTOIMMUNE ED IDIOPATICA AD INSORGENZA PRECOCE. STUDIO </a:t>
            </a:r>
            <a:r>
              <a:rPr lang="es-ES_tradnl" sz="2000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RETROSPETTIVO-</a:t>
            </a:r>
            <a:r>
              <a:rPr lang="es-ES_tradnl" sz="2000" b="1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PROSPETTICO DI REGISTRO </a:t>
            </a:r>
          </a:p>
        </p:txBody>
      </p:sp>
    </p:spTree>
    <p:extLst>
      <p:ext uri="{BB962C8B-B14F-4D97-AF65-F5344CB8AC3E}">
        <p14:creationId xmlns:p14="http://schemas.microsoft.com/office/powerpoint/2010/main" val="237844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5C1E0404-7436-78A7-A821-ED0C819879D5}"/>
              </a:ext>
            </a:extLst>
          </p:cNvPr>
          <p:cNvSpPr txBox="1"/>
          <p:nvPr/>
        </p:nvSpPr>
        <p:spPr>
          <a:xfrm>
            <a:off x="482183" y="269431"/>
            <a:ext cx="11227633" cy="62314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it-IT" sz="2400" b="1" dirty="0" err="1">
                <a:solidFill>
                  <a:srgbClr val="FF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Inclusion</a:t>
            </a:r>
            <a:r>
              <a:rPr lang="it-IT" sz="2400" b="1" dirty="0">
                <a:solidFill>
                  <a:srgbClr val="FF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sz="2400" b="1" dirty="0" err="1">
                <a:solidFill>
                  <a:srgbClr val="FF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criteria</a:t>
            </a:r>
            <a:r>
              <a:rPr lang="it-IT" sz="2400" b="1" dirty="0">
                <a:solidFill>
                  <a:srgbClr val="FF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</a:p>
          <a:p>
            <a:pPr>
              <a:lnSpc>
                <a:spcPct val="120000"/>
              </a:lnSpc>
              <a:spcBef>
                <a:spcPts val="800"/>
              </a:spcBef>
            </a:pPr>
            <a:endParaRPr lang="it-IT" sz="2000" dirty="0">
              <a:solidFill>
                <a:srgbClr val="000000"/>
              </a:solidFill>
              <a:effectLst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Diagnosis</a:t>
            </a:r>
            <a:r>
              <a:rPr lang="it-IT" sz="2000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of </a:t>
            </a:r>
            <a:r>
              <a:rPr lang="it-IT" sz="2000" b="1" dirty="0">
                <a:cs typeface="Arial" panose="020B0604020202020204" pitchFamily="34" charset="0"/>
              </a:rPr>
              <a:t>autoimmune/</a:t>
            </a:r>
            <a:r>
              <a:rPr lang="it-IT" sz="2000" b="1" dirty="0" err="1">
                <a:cs typeface="Arial" panose="020B0604020202020204" pitchFamily="34" charset="0"/>
              </a:rPr>
              <a:t>idiopathic</a:t>
            </a:r>
            <a:r>
              <a:rPr lang="it-IT" sz="2000" b="1" dirty="0">
                <a:cs typeface="Arial" panose="020B0604020202020204" pitchFamily="34" charset="0"/>
              </a:rPr>
              <a:t> neutropenia with </a:t>
            </a:r>
            <a:r>
              <a:rPr lang="it-IT" sz="2000" b="1" dirty="0" err="1">
                <a:cs typeface="Arial" panose="020B0604020202020204" pitchFamily="34" charset="0"/>
              </a:rPr>
              <a:t>onset</a:t>
            </a:r>
            <a:r>
              <a:rPr lang="it-IT" sz="2000" b="1" dirty="0">
                <a:cs typeface="Arial" panose="020B0604020202020204" pitchFamily="34" charset="0"/>
              </a:rPr>
              <a:t> </a:t>
            </a:r>
            <a:r>
              <a:rPr lang="it-IT" sz="2000" b="1" dirty="0" err="1">
                <a:cs typeface="Arial" panose="020B0604020202020204" pitchFamily="34" charset="0"/>
              </a:rPr>
              <a:t>between</a:t>
            </a:r>
            <a:r>
              <a:rPr lang="it-IT" sz="2000" b="1" dirty="0">
                <a:cs typeface="Arial" panose="020B0604020202020204" pitchFamily="34" charset="0"/>
              </a:rPr>
              <a:t> 6 </a:t>
            </a:r>
            <a:r>
              <a:rPr lang="it-IT" sz="2000" b="1" dirty="0" err="1">
                <a:cs typeface="Arial" panose="020B0604020202020204" pitchFamily="34" charset="0"/>
              </a:rPr>
              <a:t>months</a:t>
            </a:r>
            <a:r>
              <a:rPr lang="it-IT" sz="2000" b="1" dirty="0">
                <a:cs typeface="Arial" panose="020B0604020202020204" pitchFamily="34" charset="0"/>
              </a:rPr>
              <a:t> and 18 </a:t>
            </a:r>
            <a:r>
              <a:rPr lang="it-IT" sz="2000" b="1" dirty="0" err="1">
                <a:cs typeface="Arial" panose="020B0604020202020204" pitchFamily="34" charset="0"/>
              </a:rPr>
              <a:t>years</a:t>
            </a:r>
            <a:endParaRPr lang="it-IT" sz="2000" b="1" dirty="0">
              <a:cs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it-IT" sz="2000" b="1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Registration</a:t>
            </a:r>
            <a:r>
              <a:rPr lang="it-IT" sz="2000" b="1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in </a:t>
            </a:r>
            <a:r>
              <a:rPr lang="it-IT" sz="2000" b="1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retrospective-prospective</a:t>
            </a:r>
            <a:r>
              <a:rPr lang="it-IT" sz="2000" b="1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study of </a:t>
            </a:r>
            <a:r>
              <a:rPr lang="it-IT" sz="2000" b="1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Italian</a:t>
            </a:r>
            <a:r>
              <a:rPr lang="it-IT" sz="2000" b="1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Neutropenia</a:t>
            </a:r>
          </a:p>
          <a:p>
            <a:pPr marL="342900" indent="-342900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it-IT" sz="2400" b="1" dirty="0">
              <a:solidFill>
                <a:srgbClr val="000000"/>
              </a:solidFill>
              <a:effectLst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it-IT" sz="2400" b="1" dirty="0" err="1">
                <a:solidFill>
                  <a:srgbClr val="FF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Exclusion</a:t>
            </a:r>
            <a:r>
              <a:rPr lang="it-IT" sz="2400" b="1" dirty="0">
                <a:solidFill>
                  <a:srgbClr val="FF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sz="2400" b="1" dirty="0" err="1">
                <a:solidFill>
                  <a:srgbClr val="FF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criteria</a:t>
            </a:r>
            <a:r>
              <a:rPr lang="it-IT" sz="2400" b="1" dirty="0">
                <a:solidFill>
                  <a:srgbClr val="FF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</a:p>
          <a:p>
            <a:pPr>
              <a:lnSpc>
                <a:spcPct val="120000"/>
              </a:lnSpc>
              <a:spcBef>
                <a:spcPts val="800"/>
              </a:spcBef>
            </a:pPr>
            <a:endParaRPr lang="it-IT" sz="2400" b="1" dirty="0">
              <a:solidFill>
                <a:srgbClr val="FF0000"/>
              </a:solidFill>
              <a:effectLst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it-IT" sz="2000" b="1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Congenital</a:t>
            </a:r>
            <a:r>
              <a:rPr lang="it-IT" sz="2000" b="1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sz="2000" b="1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isolated</a:t>
            </a:r>
            <a:r>
              <a:rPr lang="it-IT" sz="2000" b="1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neutropenia</a:t>
            </a:r>
          </a:p>
          <a:p>
            <a:pPr marL="342900" indent="-342900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it-IT" sz="2000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Congenital</a:t>
            </a:r>
            <a:r>
              <a:rPr lang="it-IT" sz="2000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or </a:t>
            </a:r>
            <a:r>
              <a:rPr lang="it-IT" sz="2000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acquired</a:t>
            </a:r>
            <a:r>
              <a:rPr lang="it-IT" sz="2000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neutropenia </a:t>
            </a:r>
            <a:r>
              <a:rPr lang="it-IT" sz="2000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secondary</a:t>
            </a:r>
            <a:r>
              <a:rPr lang="it-IT" sz="2000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to </a:t>
            </a:r>
            <a:r>
              <a:rPr lang="it-IT" sz="2000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other</a:t>
            </a:r>
            <a:r>
              <a:rPr lang="it-IT" sz="2000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sz="2000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known</a:t>
            </a:r>
            <a:r>
              <a:rPr lang="it-IT" sz="2000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sz="2000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diseases</a:t>
            </a:r>
            <a:endParaRPr lang="it-IT" sz="2000" b="1" dirty="0">
              <a:solidFill>
                <a:srgbClr val="000000"/>
              </a:solidFill>
              <a:effectLst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s-ES_tradnl" sz="2000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s-ES_tradnl" sz="2000" b="1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lloimmune</a:t>
            </a:r>
            <a:r>
              <a:rPr lang="es-ES_tradnl" sz="2000" b="1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neutropenia</a:t>
            </a:r>
            <a:endParaRPr lang="it-IT" sz="2000" b="1" dirty="0">
              <a:solidFill>
                <a:srgbClr val="000000"/>
              </a:solidFill>
              <a:effectLst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Post </a:t>
            </a:r>
            <a:r>
              <a:rPr lang="it-IT" sz="2000" b="1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infectious</a:t>
            </a:r>
            <a:r>
              <a:rPr lang="it-IT" sz="2000" b="1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neutropenia (</a:t>
            </a:r>
            <a:r>
              <a:rPr lang="it-IT" sz="2000" b="1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onset</a:t>
            </a:r>
            <a:r>
              <a:rPr lang="it-IT" sz="2000" b="1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after </a:t>
            </a:r>
            <a:r>
              <a:rPr lang="it-IT" sz="2000" b="1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infection</a:t>
            </a:r>
            <a:r>
              <a:rPr lang="it-IT" sz="2000" b="1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with </a:t>
            </a:r>
            <a:r>
              <a:rPr lang="it-IT" sz="2000" b="1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resolution</a:t>
            </a:r>
            <a:r>
              <a:rPr lang="it-IT" sz="2000" b="1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sz="2000" b="1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within</a:t>
            </a:r>
            <a:r>
              <a:rPr lang="it-IT" sz="2000" b="1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8 weeks)</a:t>
            </a:r>
          </a:p>
          <a:p>
            <a:pPr marL="342900" indent="-342900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s-ES_tradnl" sz="2000" b="1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Drugs-induced</a:t>
            </a:r>
            <a:r>
              <a:rPr lang="es-ES_tradnl" sz="2000" b="1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neutropenia</a:t>
            </a:r>
            <a:endParaRPr lang="it-IT" sz="2000" b="1" dirty="0">
              <a:solidFill>
                <a:srgbClr val="000000"/>
              </a:solidFill>
              <a:effectLst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s-ES_tradnl" sz="2000" b="1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Ethnic</a:t>
            </a:r>
            <a:r>
              <a:rPr lang="es-ES_tradnl" sz="2000" b="1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neutropenia</a:t>
            </a:r>
            <a:endParaRPr lang="it-IT" sz="2000" b="1" dirty="0">
              <a:solidFill>
                <a:srgbClr val="000000"/>
              </a:solidFill>
              <a:effectLst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9550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ccia destra 1">
            <a:extLst>
              <a:ext uri="{FF2B5EF4-FFF2-40B4-BE49-F238E27FC236}">
                <a16:creationId xmlns:a16="http://schemas.microsoft.com/office/drawing/2014/main" id="{45C498B6-FD7A-F2C0-6363-9F287ACBD138}"/>
              </a:ext>
            </a:extLst>
          </p:cNvPr>
          <p:cNvSpPr/>
          <p:nvPr/>
        </p:nvSpPr>
        <p:spPr>
          <a:xfrm>
            <a:off x="1273886" y="3756842"/>
            <a:ext cx="9682521" cy="87317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1 3">
            <a:extLst>
              <a:ext uri="{FF2B5EF4-FFF2-40B4-BE49-F238E27FC236}">
                <a16:creationId xmlns:a16="http://schemas.microsoft.com/office/drawing/2014/main" id="{844C547B-9885-D2BE-F346-23D6C6724A7C}"/>
              </a:ext>
            </a:extLst>
          </p:cNvPr>
          <p:cNvCxnSpPr>
            <a:cxnSpLocks/>
          </p:cNvCxnSpPr>
          <p:nvPr/>
        </p:nvCxnSpPr>
        <p:spPr>
          <a:xfrm flipH="1" flipV="1">
            <a:off x="7191924" y="2986128"/>
            <a:ext cx="1" cy="991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51817E82-A173-9293-BA0C-A313D9451C61}"/>
              </a:ext>
            </a:extLst>
          </p:cNvPr>
          <p:cNvCxnSpPr>
            <a:cxnSpLocks/>
          </p:cNvCxnSpPr>
          <p:nvPr/>
        </p:nvCxnSpPr>
        <p:spPr>
          <a:xfrm flipV="1">
            <a:off x="3387504" y="2929423"/>
            <a:ext cx="0" cy="10162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B32961D3-730C-0C6E-5756-C4E537D252A9}"/>
              </a:ext>
            </a:extLst>
          </p:cNvPr>
          <p:cNvCxnSpPr>
            <a:cxnSpLocks/>
          </p:cNvCxnSpPr>
          <p:nvPr/>
        </p:nvCxnSpPr>
        <p:spPr>
          <a:xfrm flipH="1" flipV="1">
            <a:off x="1273886" y="2929423"/>
            <a:ext cx="1" cy="1056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7B504C4-7612-8061-194D-695AF34BAA57}"/>
              </a:ext>
            </a:extLst>
          </p:cNvPr>
          <p:cNvSpPr txBox="1"/>
          <p:nvPr/>
        </p:nvSpPr>
        <p:spPr>
          <a:xfrm>
            <a:off x="597526" y="2473881"/>
            <a:ext cx="12936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/>
              <a:t>Time-point 0</a:t>
            </a:r>
            <a:r>
              <a:rPr lang="it-IT" sz="1600" dirty="0"/>
              <a:t>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5CC2AA3-2431-9717-FA23-C84812FF4149}"/>
              </a:ext>
            </a:extLst>
          </p:cNvPr>
          <p:cNvSpPr txBox="1"/>
          <p:nvPr/>
        </p:nvSpPr>
        <p:spPr>
          <a:xfrm>
            <a:off x="2465768" y="2459349"/>
            <a:ext cx="14443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/>
              <a:t>Time-point 12 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011CD14-D009-E16D-70C7-20758A9EFED9}"/>
              </a:ext>
            </a:extLst>
          </p:cNvPr>
          <p:cNvSpPr txBox="1"/>
          <p:nvPr/>
        </p:nvSpPr>
        <p:spPr>
          <a:xfrm>
            <a:off x="6524997" y="2470752"/>
            <a:ext cx="13978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/>
              <a:t>Time-point 36 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871E56C-7FEE-2A90-59B2-6B2A27B5A473}"/>
              </a:ext>
            </a:extLst>
          </p:cNvPr>
          <p:cNvSpPr txBox="1"/>
          <p:nvPr/>
        </p:nvSpPr>
        <p:spPr>
          <a:xfrm>
            <a:off x="456539" y="1615768"/>
            <a:ext cx="10770701" cy="58477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chemeClr val="tx1"/>
                </a:solidFill>
                <a:cs typeface="Arial" panose="020B0604020202020204" pitchFamily="34" charset="0"/>
              </a:rPr>
              <a:t>Lab follow-up: </a:t>
            </a:r>
            <a:r>
              <a:rPr lang="it-IT" sz="1600" dirty="0">
                <a:solidFill>
                  <a:schemeClr val="tx1"/>
                </a:solidFill>
                <a:cs typeface="Arial" panose="020B0604020202020204" pitchFamily="34" charset="0"/>
              </a:rPr>
              <a:t>0 - 12m - 24m - 36m (&gt; 36m</a:t>
            </a:r>
            <a:r>
              <a:rPr lang="it-IT" sz="1600" dirty="0">
                <a:cs typeface="Arial" panose="020B0604020202020204" pitchFamily="34" charset="0"/>
              </a:rPr>
              <a:t>) from neutropenia </a:t>
            </a:r>
            <a:r>
              <a:rPr lang="it-IT" sz="1600" dirty="0" err="1">
                <a:cs typeface="Arial" panose="020B0604020202020204" pitchFamily="34" charset="0"/>
              </a:rPr>
              <a:t>onset</a:t>
            </a:r>
            <a:endParaRPr lang="it-IT" sz="1600" dirty="0">
              <a:cs typeface="Arial" panose="020B0604020202020204" pitchFamily="34" charset="0"/>
            </a:endParaRPr>
          </a:p>
          <a:p>
            <a:r>
              <a:rPr lang="it-IT" sz="1600" dirty="0">
                <a:cs typeface="Arial" panose="020B0604020202020204" pitchFamily="34" charset="0"/>
              </a:rPr>
              <a:t>Stop control </a:t>
            </a:r>
            <a:r>
              <a:rPr lang="it-IT" sz="1600" dirty="0" err="1">
                <a:cs typeface="Arial" panose="020B0604020202020204" pitchFamily="34" charset="0"/>
              </a:rPr>
              <a:t>if</a:t>
            </a:r>
            <a:r>
              <a:rPr lang="it-IT" sz="1600" dirty="0">
                <a:cs typeface="Arial" panose="020B0604020202020204" pitchFamily="34" charset="0"/>
              </a:rPr>
              <a:t> </a:t>
            </a:r>
            <a:r>
              <a:rPr lang="it-IT" sz="1600" dirty="0" err="1">
                <a:cs typeface="Arial" panose="020B0604020202020204" pitchFamily="34" charset="0"/>
              </a:rPr>
              <a:t>remission</a:t>
            </a:r>
            <a:r>
              <a:rPr lang="it-IT" sz="1600" dirty="0">
                <a:cs typeface="Arial" panose="020B0604020202020204" pitchFamily="34" charset="0"/>
              </a:rPr>
              <a:t> ( ANC </a:t>
            </a:r>
            <a:r>
              <a:rPr lang="it-IT" sz="1600" dirty="0" err="1">
                <a:cs typeface="Arial" panose="020B0604020202020204" pitchFamily="34" charset="0"/>
              </a:rPr>
              <a:t>stably</a:t>
            </a:r>
            <a:r>
              <a:rPr lang="it-IT" sz="1600" dirty="0">
                <a:cs typeface="Arial" panose="020B0604020202020204" pitchFamily="34" charset="0"/>
              </a:rPr>
              <a:t> &gt;1500/mmc in 3 samples)</a:t>
            </a:r>
            <a:endParaRPr lang="en-US" sz="1600" dirty="0">
              <a:cs typeface="Arial" panose="020B0604020202020204" pitchFamily="34" charset="0"/>
            </a:endParaRPr>
          </a:p>
        </p:txBody>
      </p: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28ADBBCC-2692-3CF2-D3C7-B2CF3110E676}"/>
              </a:ext>
            </a:extLst>
          </p:cNvPr>
          <p:cNvCxnSpPr>
            <a:cxnSpLocks/>
          </p:cNvCxnSpPr>
          <p:nvPr/>
        </p:nvCxnSpPr>
        <p:spPr>
          <a:xfrm flipV="1">
            <a:off x="5441574" y="3005343"/>
            <a:ext cx="0" cy="9402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867FB15-3E35-EA32-FABB-8B54E42FC2F3}"/>
              </a:ext>
            </a:extLst>
          </p:cNvPr>
          <p:cNvSpPr txBox="1"/>
          <p:nvPr/>
        </p:nvSpPr>
        <p:spPr>
          <a:xfrm>
            <a:off x="4873880" y="2463064"/>
            <a:ext cx="14443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/>
              <a:t>Time-point 24  </a:t>
            </a:r>
          </a:p>
        </p:txBody>
      </p:sp>
      <p:cxnSp>
        <p:nvCxnSpPr>
          <p:cNvPr id="14" name="Connettore 1 13">
            <a:extLst>
              <a:ext uri="{FF2B5EF4-FFF2-40B4-BE49-F238E27FC236}">
                <a16:creationId xmlns:a16="http://schemas.microsoft.com/office/drawing/2014/main" id="{BEFB2E3C-F6F8-E9C0-24D1-3E527955C63F}"/>
              </a:ext>
            </a:extLst>
          </p:cNvPr>
          <p:cNvCxnSpPr>
            <a:cxnSpLocks/>
          </p:cNvCxnSpPr>
          <p:nvPr/>
        </p:nvCxnSpPr>
        <p:spPr>
          <a:xfrm flipV="1">
            <a:off x="8672051" y="2928401"/>
            <a:ext cx="0" cy="1048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2CB9728-380B-4F97-5DD1-0A505A82485E}"/>
              </a:ext>
            </a:extLst>
          </p:cNvPr>
          <p:cNvSpPr txBox="1"/>
          <p:nvPr/>
        </p:nvSpPr>
        <p:spPr>
          <a:xfrm>
            <a:off x="8122011" y="2463064"/>
            <a:ext cx="3208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/>
              <a:t>Time-point &gt; 36 (42/48/56) </a:t>
            </a:r>
            <a:r>
              <a:rPr lang="it-IT" sz="1600" i="1" dirty="0" err="1"/>
              <a:t>almost</a:t>
            </a:r>
            <a:r>
              <a:rPr lang="it-IT" sz="1600" i="1" dirty="0"/>
              <a:t> 1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662C6F2-2B1D-318B-A7A8-F4120634956E}"/>
              </a:ext>
            </a:extLst>
          </p:cNvPr>
          <p:cNvSpPr txBox="1"/>
          <p:nvPr/>
        </p:nvSpPr>
        <p:spPr>
          <a:xfrm>
            <a:off x="3093298" y="185353"/>
            <a:ext cx="6011742" cy="4276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it-IT" sz="2000" b="1" dirty="0" err="1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R</a:t>
            </a:r>
            <a:r>
              <a:rPr lang="it-IT" sz="20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etrospective-prospective</a:t>
            </a:r>
            <a:r>
              <a:rPr lang="it-IT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it-IT" sz="20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cohort</a:t>
            </a:r>
            <a:r>
              <a:rPr lang="it-IT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study design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2134EADA-4219-13C0-1FB4-31FFE51BBED7}"/>
              </a:ext>
            </a:extLst>
          </p:cNvPr>
          <p:cNvSpPr txBox="1"/>
          <p:nvPr/>
        </p:nvSpPr>
        <p:spPr>
          <a:xfrm>
            <a:off x="853931" y="4891065"/>
            <a:ext cx="488730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202124"/>
                </a:solidFill>
              </a:rPr>
              <a:t>B</a:t>
            </a:r>
            <a:r>
              <a:rPr lang="it-IT" sz="1600" b="1" i="0" u="none" strike="noStrike" dirty="0">
                <a:solidFill>
                  <a:srgbClr val="202124"/>
                </a:solidFill>
                <a:effectLst/>
              </a:rPr>
              <a:t>aseline </a:t>
            </a:r>
            <a:r>
              <a:rPr lang="it-IT" sz="1600" b="1" i="0" u="none" strike="noStrike" dirty="0" err="1">
                <a:solidFill>
                  <a:srgbClr val="202124"/>
                </a:solidFill>
                <a:effectLst/>
              </a:rPr>
              <a:t>tests</a:t>
            </a:r>
            <a:r>
              <a:rPr lang="it-IT" sz="1600" b="1" dirty="0">
                <a:solidFill>
                  <a:srgbClr val="202124"/>
                </a:solidFill>
              </a:rPr>
              <a:t>: </a:t>
            </a:r>
          </a:p>
          <a:p>
            <a:pPr algn="just"/>
            <a:r>
              <a:rPr lang="it-IT" sz="1600" b="0" i="0" u="none" strike="noStrike" dirty="0" err="1">
                <a:solidFill>
                  <a:srgbClr val="202124"/>
                </a:solidFill>
                <a:effectLst/>
              </a:rPr>
              <a:t>CBCs</a:t>
            </a:r>
            <a:r>
              <a:rPr lang="it-IT" sz="1600" b="0" i="0" u="none" strike="noStrike" dirty="0">
                <a:solidFill>
                  <a:srgbClr val="202124"/>
                </a:solidFill>
                <a:effectLst/>
              </a:rPr>
              <a:t> with </a:t>
            </a:r>
            <a:r>
              <a:rPr lang="it-IT" sz="1600" b="0" i="0" u="none" strike="noStrike" dirty="0" err="1">
                <a:solidFill>
                  <a:srgbClr val="202124"/>
                </a:solidFill>
                <a:effectLst/>
              </a:rPr>
              <a:t>leukocyte</a:t>
            </a:r>
            <a:r>
              <a:rPr lang="it-IT" sz="1600" b="0" i="0" u="none" strike="noStrike" dirty="0">
                <a:solidFill>
                  <a:srgbClr val="202124"/>
                </a:solidFill>
                <a:effectLst/>
              </a:rPr>
              <a:t> formula, PB </a:t>
            </a:r>
            <a:r>
              <a:rPr lang="it-IT" sz="1600" b="0" i="0" u="none" strike="noStrike" dirty="0" err="1">
                <a:solidFill>
                  <a:srgbClr val="202124"/>
                </a:solidFill>
                <a:effectLst/>
              </a:rPr>
              <a:t>smear</a:t>
            </a:r>
            <a:r>
              <a:rPr lang="it-IT" sz="1600" b="0" i="0" u="none" strike="noStrike" dirty="0">
                <a:solidFill>
                  <a:srgbClr val="202124"/>
                </a:solidFill>
                <a:effectLst/>
              </a:rPr>
              <a:t> </a:t>
            </a:r>
            <a:r>
              <a:rPr lang="it-IT" sz="1600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+ </a:t>
            </a:r>
            <a:r>
              <a:rPr lang="it-IT" sz="1600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antineutrophil</a:t>
            </a:r>
            <a:r>
              <a:rPr lang="it-IT" sz="1600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antibodies</a:t>
            </a:r>
            <a:r>
              <a:rPr lang="it-IT" sz="1600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(</a:t>
            </a:r>
            <a:r>
              <a:rPr lang="it-IT" sz="1600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r</a:t>
            </a:r>
            <a:r>
              <a:rPr lang="it-IT" sz="1600" b="0" i="0" u="none" strike="noStrike" dirty="0" err="1">
                <a:solidFill>
                  <a:srgbClr val="202124"/>
                </a:solidFill>
                <a:effectLst/>
              </a:rPr>
              <a:t>epeated</a:t>
            </a:r>
            <a:r>
              <a:rPr lang="it-IT" sz="1600" b="0" i="0" u="none" strike="noStrike" dirty="0">
                <a:solidFill>
                  <a:srgbClr val="202124"/>
                </a:solidFill>
                <a:effectLst/>
              </a:rPr>
              <a:t> </a:t>
            </a:r>
            <a:r>
              <a:rPr lang="it-IT" sz="1600" b="0" i="0" u="none" strike="noStrike" dirty="0" err="1">
                <a:solidFill>
                  <a:srgbClr val="202124"/>
                </a:solidFill>
                <a:effectLst/>
              </a:rPr>
              <a:t>tests</a:t>
            </a:r>
            <a:r>
              <a:rPr lang="it-IT" sz="1600" b="0" i="0" u="none" strike="noStrike" dirty="0">
                <a:solidFill>
                  <a:srgbClr val="202124"/>
                </a:solidFill>
                <a:effectLst/>
              </a:rPr>
              <a:t> in case of </a:t>
            </a:r>
            <a:r>
              <a:rPr lang="it-IT" sz="1600" b="0" i="0" u="none" strike="noStrike" dirty="0" err="1">
                <a:solidFill>
                  <a:srgbClr val="202124"/>
                </a:solidFill>
                <a:effectLst/>
              </a:rPr>
              <a:t>negativity</a:t>
            </a:r>
            <a:r>
              <a:rPr lang="it-IT" sz="1600" b="0" i="0" u="none" strike="noStrike" dirty="0">
                <a:solidFill>
                  <a:srgbClr val="202124"/>
                </a:solidFill>
                <a:effectLst/>
              </a:rPr>
              <a:t>)</a:t>
            </a:r>
            <a:r>
              <a:rPr lang="it-IT" sz="1600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+</a:t>
            </a:r>
            <a:r>
              <a:rPr lang="it-IT" sz="1600" b="0" i="0" u="none" strike="noStrike" dirty="0">
                <a:solidFill>
                  <a:srgbClr val="202124"/>
                </a:solidFill>
                <a:effectLst/>
              </a:rPr>
              <a:t> </a:t>
            </a:r>
            <a:r>
              <a:rPr lang="it-IT" sz="1600" b="0" i="0" u="none" strike="noStrike" dirty="0" err="1">
                <a:solidFill>
                  <a:srgbClr val="202124"/>
                </a:solidFill>
                <a:effectLst/>
              </a:rPr>
              <a:t>extended</a:t>
            </a:r>
            <a:r>
              <a:rPr lang="it-IT" sz="1600" b="0" i="0" u="none" strike="noStrike" dirty="0">
                <a:solidFill>
                  <a:srgbClr val="202124"/>
                </a:solidFill>
                <a:effectLst/>
              </a:rPr>
              <a:t> </a:t>
            </a:r>
            <a:r>
              <a:rPr lang="it-IT" sz="1600" b="0" i="0" u="none" strike="noStrike" dirty="0" err="1">
                <a:solidFill>
                  <a:srgbClr val="202124"/>
                </a:solidFill>
                <a:effectLst/>
              </a:rPr>
              <a:t>immunophenotype</a:t>
            </a:r>
            <a:r>
              <a:rPr lang="it-IT" sz="1600" b="0" i="0" u="none" strike="noStrike" dirty="0">
                <a:solidFill>
                  <a:srgbClr val="202124"/>
                </a:solidFill>
                <a:effectLst/>
              </a:rPr>
              <a:t> T-B-NK + </a:t>
            </a:r>
            <a:r>
              <a:rPr lang="it-IT" sz="1600" b="0" i="0" u="none" strike="noStrike" dirty="0" err="1">
                <a:solidFill>
                  <a:srgbClr val="202124"/>
                </a:solidFill>
                <a:effectLst/>
              </a:rPr>
              <a:t>maturation</a:t>
            </a:r>
            <a:r>
              <a:rPr lang="it-IT" sz="1600" b="0" i="0" u="none" strike="noStrike" dirty="0">
                <a:solidFill>
                  <a:srgbClr val="202124"/>
                </a:solidFill>
                <a:effectLst/>
              </a:rPr>
              <a:t> T and B + </a:t>
            </a:r>
            <a:r>
              <a:rPr lang="it-IT" sz="1600" b="0" i="0" u="none" strike="noStrike" dirty="0" err="1">
                <a:solidFill>
                  <a:srgbClr val="202124"/>
                </a:solidFill>
                <a:effectLst/>
              </a:rPr>
              <a:t>immunoglobulin</a:t>
            </a:r>
            <a:r>
              <a:rPr lang="it-IT" sz="1600" b="0" i="0" u="none" strike="noStrike" dirty="0">
                <a:solidFill>
                  <a:srgbClr val="202124"/>
                </a:solidFill>
                <a:effectLst/>
              </a:rPr>
              <a:t> </a:t>
            </a:r>
            <a:r>
              <a:rPr lang="it-IT" sz="1600" b="0" i="0" u="none" strike="noStrike" dirty="0" err="1">
                <a:solidFill>
                  <a:srgbClr val="202124"/>
                </a:solidFill>
                <a:effectLst/>
              </a:rPr>
              <a:t>levels</a:t>
            </a:r>
            <a:endParaRPr lang="it-IT" sz="1600" dirty="0">
              <a:solidFill>
                <a:srgbClr val="000000"/>
              </a:solidFill>
              <a:effectLst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it-IT" sz="1600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it-IT" sz="1600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1F93ACA7-85E5-ADC6-A9F6-1A6A50D1C0C3}"/>
              </a:ext>
            </a:extLst>
          </p:cNvPr>
          <p:cNvSpPr txBox="1"/>
          <p:nvPr/>
        </p:nvSpPr>
        <p:spPr>
          <a:xfrm>
            <a:off x="6392609" y="4891065"/>
            <a:ext cx="488281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Additional</a:t>
            </a:r>
            <a:r>
              <a:rPr lang="it-I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sz="1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exams</a:t>
            </a:r>
            <a:r>
              <a:rPr lang="it-I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</a:p>
          <a:p>
            <a:pPr algn="just"/>
            <a:r>
              <a:rPr lang="it-IT" sz="1600" i="0" u="none" strike="noStrike" dirty="0" err="1">
                <a:solidFill>
                  <a:srgbClr val="212121"/>
                </a:solidFill>
                <a:effectLst/>
              </a:rPr>
              <a:t>antibody</a:t>
            </a:r>
            <a:r>
              <a:rPr lang="it-IT" sz="1600" i="0" u="none" strike="noStrike" dirty="0">
                <a:solidFill>
                  <a:srgbClr val="212121"/>
                </a:solidFill>
                <a:effectLst/>
              </a:rPr>
              <a:t> </a:t>
            </a:r>
            <a:r>
              <a:rPr lang="it-IT" sz="1600" i="0" u="none" strike="noStrike" dirty="0" err="1">
                <a:solidFill>
                  <a:srgbClr val="212121"/>
                </a:solidFill>
                <a:effectLst/>
              </a:rPr>
              <a:t>responses</a:t>
            </a:r>
            <a:r>
              <a:rPr lang="it-IT" sz="1600" i="0" u="none" strike="noStrike" dirty="0">
                <a:solidFill>
                  <a:srgbClr val="212121"/>
                </a:solidFill>
                <a:effectLst/>
              </a:rPr>
              <a:t> to </a:t>
            </a:r>
            <a:r>
              <a:rPr lang="it-IT" sz="1600" i="0" u="none" strike="noStrike" dirty="0" err="1">
                <a:solidFill>
                  <a:srgbClr val="212121"/>
                </a:solidFill>
                <a:effectLst/>
              </a:rPr>
              <a:t>vaccination</a:t>
            </a:r>
            <a:r>
              <a:rPr lang="it-IT" sz="1600" dirty="0">
                <a:solidFill>
                  <a:srgbClr val="212121"/>
                </a:solidFill>
              </a:rPr>
              <a:t> </a:t>
            </a:r>
            <a:r>
              <a:rPr lang="it-IT" sz="1600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+ </a:t>
            </a:r>
            <a:r>
              <a:rPr lang="it-IT" sz="1600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autoimmunity</a:t>
            </a:r>
            <a:r>
              <a:rPr lang="it-IT" sz="1600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screening (ANA, ENA, anti </a:t>
            </a:r>
            <a:r>
              <a:rPr lang="it-IT" sz="1600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dsDNA</a:t>
            </a:r>
            <a:r>
              <a:rPr lang="it-IT" sz="1600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it-IT" sz="1600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caeliac</a:t>
            </a:r>
            <a:r>
              <a:rPr lang="it-IT" sz="1600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disease</a:t>
            </a:r>
            <a:r>
              <a:rPr lang="it-IT" sz="16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) </a:t>
            </a:r>
            <a:r>
              <a:rPr lang="it-IT" sz="1600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thyroid</a:t>
            </a:r>
            <a:r>
              <a:rPr lang="it-IT" sz="16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sz="1600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hormones</a:t>
            </a:r>
            <a:r>
              <a:rPr lang="it-IT" sz="1600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(TSH reflex) and </a:t>
            </a:r>
            <a:r>
              <a:rPr lang="it-IT" sz="1600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antithyroid</a:t>
            </a:r>
            <a:r>
              <a:rPr lang="it-IT" sz="1600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sz="1600" dirty="0" err="1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antibodies</a:t>
            </a:r>
            <a:r>
              <a:rPr lang="it-IT" sz="1600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( anti-TPO and anti-TG)</a:t>
            </a:r>
          </a:p>
          <a:p>
            <a:pPr algn="just"/>
            <a:r>
              <a:rPr lang="it-IT" sz="1600" dirty="0">
                <a:solidFill>
                  <a:srgbClr val="000000"/>
                </a:solidFill>
                <a:effectLst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it-IT" sz="1600" dirty="0"/>
          </a:p>
        </p:txBody>
      </p:sp>
      <p:sp>
        <p:nvSpPr>
          <p:cNvPr id="21" name="Ovale 20">
            <a:extLst>
              <a:ext uri="{FF2B5EF4-FFF2-40B4-BE49-F238E27FC236}">
                <a16:creationId xmlns:a16="http://schemas.microsoft.com/office/drawing/2014/main" id="{E540A6EF-3798-869E-2BA7-2B2D571AB05D}"/>
              </a:ext>
            </a:extLst>
          </p:cNvPr>
          <p:cNvSpPr/>
          <p:nvPr/>
        </p:nvSpPr>
        <p:spPr>
          <a:xfrm>
            <a:off x="456539" y="4989955"/>
            <a:ext cx="298964" cy="36326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id="{2A3BA589-BC7E-1F97-B395-4561B2AE0A15}"/>
              </a:ext>
            </a:extLst>
          </p:cNvPr>
          <p:cNvSpPr/>
          <p:nvPr/>
        </p:nvSpPr>
        <p:spPr>
          <a:xfrm>
            <a:off x="6023789" y="4960519"/>
            <a:ext cx="298964" cy="36326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39C3B3C8-21C7-C731-5435-7E9504E6257F}"/>
              </a:ext>
            </a:extLst>
          </p:cNvPr>
          <p:cNvSpPr/>
          <p:nvPr/>
        </p:nvSpPr>
        <p:spPr>
          <a:xfrm>
            <a:off x="828028" y="3001749"/>
            <a:ext cx="298964" cy="36326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Ovale 23">
            <a:extLst>
              <a:ext uri="{FF2B5EF4-FFF2-40B4-BE49-F238E27FC236}">
                <a16:creationId xmlns:a16="http://schemas.microsoft.com/office/drawing/2014/main" id="{94E3E690-20F1-B70D-0540-5731776BAB27}"/>
              </a:ext>
            </a:extLst>
          </p:cNvPr>
          <p:cNvSpPr/>
          <p:nvPr/>
        </p:nvSpPr>
        <p:spPr>
          <a:xfrm>
            <a:off x="5612576" y="2996916"/>
            <a:ext cx="298964" cy="36326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Ovale 27">
            <a:extLst>
              <a:ext uri="{FF2B5EF4-FFF2-40B4-BE49-F238E27FC236}">
                <a16:creationId xmlns:a16="http://schemas.microsoft.com/office/drawing/2014/main" id="{462E145A-3339-C65B-CDCC-B96859DB9762}"/>
              </a:ext>
            </a:extLst>
          </p:cNvPr>
          <p:cNvSpPr/>
          <p:nvPr/>
        </p:nvSpPr>
        <p:spPr>
          <a:xfrm>
            <a:off x="8806076" y="3005343"/>
            <a:ext cx="298964" cy="36326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Ovale 28">
            <a:extLst>
              <a:ext uri="{FF2B5EF4-FFF2-40B4-BE49-F238E27FC236}">
                <a16:creationId xmlns:a16="http://schemas.microsoft.com/office/drawing/2014/main" id="{D7F0184A-B85F-31D0-1F5B-3875201EA5EC}"/>
              </a:ext>
            </a:extLst>
          </p:cNvPr>
          <p:cNvSpPr/>
          <p:nvPr/>
        </p:nvSpPr>
        <p:spPr>
          <a:xfrm>
            <a:off x="2888957" y="2996915"/>
            <a:ext cx="298964" cy="36326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Ovale 29">
            <a:extLst>
              <a:ext uri="{FF2B5EF4-FFF2-40B4-BE49-F238E27FC236}">
                <a16:creationId xmlns:a16="http://schemas.microsoft.com/office/drawing/2014/main" id="{8E689FD7-1095-C668-4CF6-729AD2072F3C}"/>
              </a:ext>
            </a:extLst>
          </p:cNvPr>
          <p:cNvSpPr/>
          <p:nvPr/>
        </p:nvSpPr>
        <p:spPr>
          <a:xfrm>
            <a:off x="7363505" y="2991278"/>
            <a:ext cx="298964" cy="36326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Ovale 30">
            <a:extLst>
              <a:ext uri="{FF2B5EF4-FFF2-40B4-BE49-F238E27FC236}">
                <a16:creationId xmlns:a16="http://schemas.microsoft.com/office/drawing/2014/main" id="{F998F102-8C57-C050-2B1E-F925839143B2}"/>
              </a:ext>
            </a:extLst>
          </p:cNvPr>
          <p:cNvSpPr/>
          <p:nvPr/>
        </p:nvSpPr>
        <p:spPr>
          <a:xfrm>
            <a:off x="6744763" y="2986128"/>
            <a:ext cx="298964" cy="36326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E6D3A77B-52F2-3C42-49E4-BABCE02C2540}"/>
              </a:ext>
            </a:extLst>
          </p:cNvPr>
          <p:cNvSpPr/>
          <p:nvPr/>
        </p:nvSpPr>
        <p:spPr>
          <a:xfrm>
            <a:off x="4943026" y="3005342"/>
            <a:ext cx="298964" cy="36326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4F21FA3F-6002-6AB4-B148-3BD7C6F3D7B4}"/>
              </a:ext>
            </a:extLst>
          </p:cNvPr>
          <p:cNvSpPr/>
          <p:nvPr/>
        </p:nvSpPr>
        <p:spPr>
          <a:xfrm>
            <a:off x="8255221" y="2992090"/>
            <a:ext cx="298964" cy="36326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CCD165B4-FD06-D1D1-D214-395F66A5317F}"/>
              </a:ext>
            </a:extLst>
          </p:cNvPr>
          <p:cNvSpPr txBox="1"/>
          <p:nvPr/>
        </p:nvSpPr>
        <p:spPr>
          <a:xfrm>
            <a:off x="456539" y="840521"/>
            <a:ext cx="10807432" cy="58477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b="1" dirty="0"/>
              <a:t>Follow-up in </a:t>
            </a:r>
            <a:r>
              <a:rPr lang="it-IT" sz="1600" b="1" dirty="0" err="1"/>
              <a:t>different</a:t>
            </a:r>
            <a:r>
              <a:rPr lang="it-IT" sz="1600" b="1" dirty="0"/>
              <a:t> time-points: </a:t>
            </a:r>
            <a:r>
              <a:rPr lang="it-IT" sz="1600" dirty="0"/>
              <a:t>clinical history, </a:t>
            </a:r>
            <a:r>
              <a:rPr lang="it-IT" sz="1600" dirty="0" err="1"/>
              <a:t>infections</a:t>
            </a:r>
            <a:r>
              <a:rPr lang="it-IT" sz="1600" dirty="0"/>
              <a:t> (n° and </a:t>
            </a:r>
            <a:r>
              <a:rPr lang="it-IT" sz="1600" dirty="0" err="1"/>
              <a:t>type</a:t>
            </a:r>
            <a:r>
              <a:rPr lang="it-IT" sz="1600" dirty="0"/>
              <a:t> of </a:t>
            </a:r>
            <a:r>
              <a:rPr lang="it-IT" sz="1600" dirty="0" err="1"/>
              <a:t>infection</a:t>
            </a:r>
            <a:r>
              <a:rPr lang="it-IT" sz="1600" dirty="0"/>
              <a:t>/</a:t>
            </a:r>
            <a:r>
              <a:rPr lang="it-IT" sz="1600" dirty="0" err="1"/>
              <a:t>year</a:t>
            </a:r>
            <a:r>
              <a:rPr lang="it-IT" sz="1600" dirty="0"/>
              <a:t>, </a:t>
            </a:r>
            <a:r>
              <a:rPr lang="it-IT" sz="1600" dirty="0" err="1"/>
              <a:t>antibiotic</a:t>
            </a:r>
            <a:r>
              <a:rPr lang="it-IT" sz="1600" dirty="0"/>
              <a:t> therapy yes/no, </a:t>
            </a:r>
            <a:r>
              <a:rPr lang="it-IT" sz="1600" dirty="0" err="1"/>
              <a:t>hospitalitations</a:t>
            </a:r>
            <a:r>
              <a:rPr lang="it-IT" sz="1600" dirty="0"/>
              <a:t> yes/no, + </a:t>
            </a:r>
            <a:r>
              <a:rPr lang="it-IT" sz="1600" dirty="0" err="1"/>
              <a:t>eventual</a:t>
            </a:r>
            <a:r>
              <a:rPr lang="it-IT" sz="1600" dirty="0"/>
              <a:t>  </a:t>
            </a:r>
            <a:r>
              <a:rPr lang="it-IT" sz="1600" dirty="0" err="1"/>
              <a:t>nset</a:t>
            </a:r>
            <a:r>
              <a:rPr lang="it-IT" sz="1600" dirty="0"/>
              <a:t> of </a:t>
            </a:r>
            <a:r>
              <a:rPr lang="it-IT" sz="1600" dirty="0" err="1"/>
              <a:t>sign</a:t>
            </a:r>
            <a:r>
              <a:rPr lang="it-IT" sz="1600" dirty="0"/>
              <a:t> of </a:t>
            </a:r>
            <a:r>
              <a:rPr lang="it-IT" sz="1600" dirty="0" err="1"/>
              <a:t>autoimmunity</a:t>
            </a:r>
            <a:r>
              <a:rPr lang="it-IT" sz="1600" dirty="0"/>
              <a:t>, </a:t>
            </a:r>
            <a:r>
              <a:rPr lang="it-IT" sz="1600" dirty="0" err="1"/>
              <a:t>need</a:t>
            </a:r>
            <a:r>
              <a:rPr lang="it-IT" sz="1600" dirty="0"/>
              <a:t> of G-CSF yes/no + </a:t>
            </a:r>
            <a:r>
              <a:rPr lang="it-IT" sz="1600" dirty="0" err="1"/>
              <a:t>others</a:t>
            </a:r>
            <a:r>
              <a:rPr lang="it-IT" sz="1600" dirty="0"/>
              <a:t> </a:t>
            </a:r>
            <a:r>
              <a:rPr lang="it-IT" sz="1600" dirty="0" err="1"/>
              <a:t>complications</a:t>
            </a:r>
            <a:r>
              <a:rPr lang="it-IT" sz="16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08124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B5DDC4A-BB05-3C48-A3A9-9C1B9E36034B}"/>
              </a:ext>
            </a:extLst>
          </p:cNvPr>
          <p:cNvSpPr txBox="1"/>
          <p:nvPr/>
        </p:nvSpPr>
        <p:spPr>
          <a:xfrm>
            <a:off x="3609060" y="427802"/>
            <a:ext cx="4447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 T and B Sub-</a:t>
            </a:r>
            <a:r>
              <a:rPr lang="it-IT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populations</a:t>
            </a:r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5DC59A8D-163C-795F-A4D6-15BFA036FFC9}"/>
              </a:ext>
            </a:extLst>
          </p:cNvPr>
          <p:cNvGraphicFramePr>
            <a:graphicFrameLocks noGrp="1"/>
          </p:cNvGraphicFramePr>
          <p:nvPr/>
        </p:nvGraphicFramePr>
        <p:xfrm>
          <a:off x="361627" y="2203985"/>
          <a:ext cx="3316638" cy="36552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6638">
                  <a:extLst>
                    <a:ext uri="{9D8B030D-6E8A-4147-A177-3AD203B41FA5}">
                      <a16:colId xmlns:a16="http://schemas.microsoft.com/office/drawing/2014/main" val="2010877639"/>
                    </a:ext>
                  </a:extLst>
                </a:gridCol>
              </a:tblGrid>
              <a:tr h="3734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77"/>
                        </a:rPr>
                        <a:t> 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28360"/>
                  </a:ext>
                </a:extLst>
              </a:tr>
              <a:tr h="3734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CD3+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986067"/>
                  </a:ext>
                </a:extLst>
              </a:tr>
              <a:tr h="433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CD3+CD4+  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590430"/>
                  </a:ext>
                </a:extLst>
              </a:tr>
              <a:tr h="3734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CD3+CD8+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670627"/>
                  </a:ext>
                </a:extLst>
              </a:tr>
              <a:tr h="970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CD3CD4CD25brCD45RA-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(T </a:t>
                      </a:r>
                      <a:r>
                        <a:rPr lang="it-IT" sz="1800" b="1" dirty="0" err="1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regulatory</a:t>
                      </a: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333239"/>
                  </a:ext>
                </a:extLst>
              </a:tr>
              <a:tr h="383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CD3+ TCR </a:t>
                      </a:r>
                      <a:r>
                        <a:rPr lang="it-IT" sz="1800" dirty="0" err="1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γδ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054112"/>
                  </a:ext>
                </a:extLst>
              </a:tr>
              <a:tr h="3734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77"/>
                        </a:rPr>
                        <a:t>CD19+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20003"/>
                  </a:ext>
                </a:extLst>
              </a:tr>
              <a:tr h="3734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rial Rounded MT Bold" panose="020F0704030504030204" pitchFamily="34" charset="77"/>
                        </a:rPr>
                        <a:t>CD19+CD27+ 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040555"/>
                  </a:ext>
                </a:extLst>
              </a:tr>
            </a:tbl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4840CB4E-0318-DDAD-A744-8C20FDB053BD}"/>
              </a:ext>
            </a:extLst>
          </p:cNvPr>
          <p:cNvGraphicFramePr>
            <a:graphicFrameLocks noGrp="1"/>
          </p:cNvGraphicFramePr>
          <p:nvPr/>
        </p:nvGraphicFramePr>
        <p:xfrm>
          <a:off x="3542799" y="1488656"/>
          <a:ext cx="8494304" cy="4941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7152">
                  <a:extLst>
                    <a:ext uri="{9D8B030D-6E8A-4147-A177-3AD203B41FA5}">
                      <a16:colId xmlns:a16="http://schemas.microsoft.com/office/drawing/2014/main" val="3596778417"/>
                    </a:ext>
                  </a:extLst>
                </a:gridCol>
                <a:gridCol w="4247152">
                  <a:extLst>
                    <a:ext uri="{9D8B030D-6E8A-4147-A177-3AD203B41FA5}">
                      <a16:colId xmlns:a16="http://schemas.microsoft.com/office/drawing/2014/main" val="4014066394"/>
                    </a:ext>
                  </a:extLst>
                </a:gridCol>
              </a:tblGrid>
              <a:tr h="447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 err="1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Maturation</a:t>
                      </a:r>
                      <a:r>
                        <a:rPr lang="it-IT" sz="1800" b="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</a:t>
                      </a:r>
                    </a:p>
                  </a:txBody>
                  <a:tcPr marL="30300" marR="30300" marT="0" marB="0" anchor="ctr">
                    <a:lnB w="381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77"/>
                        </a:rPr>
                        <a:t>  </a:t>
                      </a:r>
                      <a:r>
                        <a:rPr lang="it-IT" sz="1800" b="0" dirty="0" err="1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77"/>
                        </a:rPr>
                        <a:t>Maturation</a:t>
                      </a:r>
                      <a:r>
                        <a:rPr lang="it-IT" sz="1800" b="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77"/>
                        </a:rPr>
                        <a:t> B </a:t>
                      </a:r>
                      <a:endParaRPr lang="it-IT" sz="1800" b="0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082480"/>
                  </a:ext>
                </a:extLst>
              </a:tr>
              <a:tr h="447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800" b="0" dirty="0"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lnT w="381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800" b="0" dirty="0"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422900"/>
                  </a:ext>
                </a:extLst>
              </a:tr>
              <a:tr h="447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effectLst/>
                          <a:latin typeface="Arial Rounded MT Bold" panose="020F0704030504030204" pitchFamily="34" charset="77"/>
                        </a:rPr>
                        <a:t>CD4CD45RA+CD27+(TH Naïve)        </a:t>
                      </a:r>
                      <a:endParaRPr lang="it-IT" sz="1800" b="0" dirty="0"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lnT w="381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effectLst/>
                          <a:latin typeface="Arial Rounded MT Bold" panose="020F0704030504030204" pitchFamily="34" charset="77"/>
                        </a:rPr>
                        <a:t>CD27-CD10++CD38++ (</a:t>
                      </a:r>
                      <a:r>
                        <a:rPr lang="it-IT" sz="1800" b="0" dirty="0" err="1">
                          <a:effectLst/>
                          <a:latin typeface="Arial Rounded MT Bold" panose="020F0704030504030204" pitchFamily="34" charset="77"/>
                        </a:rPr>
                        <a:t>Transitional</a:t>
                      </a:r>
                      <a:r>
                        <a:rPr lang="it-IT" sz="1800" b="0" dirty="0">
                          <a:effectLst/>
                          <a:latin typeface="Arial Rounded MT Bold" panose="020F0704030504030204" pitchFamily="34" charset="77"/>
                        </a:rPr>
                        <a:t>)</a:t>
                      </a:r>
                      <a:endParaRPr lang="it-IT" sz="1800" b="0" dirty="0"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629158"/>
                  </a:ext>
                </a:extLst>
              </a:tr>
              <a:tr h="729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  <a:latin typeface="Arial Rounded MT Bold" panose="020F0704030504030204" pitchFamily="34" charset="77"/>
                        </a:rPr>
                        <a:t>CD4CD45RA-CD27+(TH Central Memory) </a:t>
                      </a:r>
                      <a:endParaRPr lang="it-IT" sz="1800" b="0" dirty="0"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  <a:latin typeface="Arial Rounded MT Bold" panose="020F0704030504030204" pitchFamily="34" charset="77"/>
                        </a:rPr>
                        <a:t>CD27-CD10+-CD38+-</a:t>
                      </a:r>
                      <a:r>
                        <a:rPr lang="en-US" sz="1800" b="0" dirty="0" err="1">
                          <a:effectLst/>
                          <a:latin typeface="Arial Rounded MT Bold" panose="020F0704030504030204" pitchFamily="34" charset="77"/>
                        </a:rPr>
                        <a:t>IgD</a:t>
                      </a:r>
                      <a:r>
                        <a:rPr lang="en-US" sz="1800" b="0" dirty="0">
                          <a:effectLst/>
                          <a:latin typeface="Arial Rounded MT Bold" panose="020F0704030504030204" pitchFamily="34" charset="77"/>
                        </a:rPr>
                        <a:t>+ (Naïve)</a:t>
                      </a:r>
                      <a:endParaRPr lang="it-IT" sz="1800" b="0" dirty="0"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45879"/>
                  </a:ext>
                </a:extLst>
              </a:tr>
              <a:tr h="447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effectLst/>
                          <a:latin typeface="Arial Rounded MT Bold" panose="020F0704030504030204" pitchFamily="34" charset="77"/>
                        </a:rPr>
                        <a:t>CD4CD45RA-CD27-(TH </a:t>
                      </a:r>
                      <a:r>
                        <a:rPr lang="it-IT" sz="1800" b="0" dirty="0" err="1">
                          <a:effectLst/>
                          <a:latin typeface="Arial Rounded MT Bold" panose="020F0704030504030204" pitchFamily="34" charset="77"/>
                        </a:rPr>
                        <a:t>Effector</a:t>
                      </a:r>
                      <a:r>
                        <a:rPr lang="it-IT" sz="1800" b="0" dirty="0">
                          <a:effectLst/>
                          <a:latin typeface="Arial Rounded MT Bold" panose="020F0704030504030204" pitchFamily="34" charset="77"/>
                        </a:rPr>
                        <a:t>) </a:t>
                      </a:r>
                      <a:endParaRPr lang="it-IT" sz="1800" b="0" dirty="0"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effectLst/>
                          <a:latin typeface="Arial Rounded MT Bold" panose="020F0704030504030204" pitchFamily="34" charset="77"/>
                        </a:rPr>
                        <a:t>CD27+IgD+IgM+ (</a:t>
                      </a:r>
                      <a:r>
                        <a:rPr lang="it-IT" sz="1800" b="0" dirty="0" err="1">
                          <a:effectLst/>
                          <a:latin typeface="Arial Rounded MT Bold" panose="020F0704030504030204" pitchFamily="34" charset="77"/>
                        </a:rPr>
                        <a:t>Marginal</a:t>
                      </a:r>
                      <a:r>
                        <a:rPr lang="it-IT" sz="1800" b="0" dirty="0">
                          <a:effectLst/>
                          <a:latin typeface="Arial Rounded MT Bold" panose="020F0704030504030204" pitchFamily="34" charset="77"/>
                        </a:rPr>
                        <a:t> zone)</a:t>
                      </a:r>
                      <a:endParaRPr lang="it-IT" sz="1800" b="0" dirty="0"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335700"/>
                  </a:ext>
                </a:extLst>
              </a:tr>
              <a:tr h="447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effectLst/>
                          <a:latin typeface="Arial Rounded MT Bold" panose="020F0704030504030204" pitchFamily="34" charset="77"/>
                        </a:rPr>
                        <a:t>CD4CD45RA+CD27-(TH TEMRA)</a:t>
                      </a:r>
                      <a:endParaRPr lang="it-IT" sz="1800" b="0" dirty="0"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  <a:latin typeface="Arial Rounded MT Bold" panose="020F0704030504030204" pitchFamily="34" charset="77"/>
                        </a:rPr>
                        <a:t>CD27+IgD-IgM- (Switched memory)</a:t>
                      </a:r>
                      <a:endParaRPr lang="it-IT" sz="1800" b="0" dirty="0"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665290"/>
                  </a:ext>
                </a:extLst>
              </a:tr>
              <a:tr h="447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effectLst/>
                          <a:latin typeface="Arial Rounded MT Bold" panose="020F0704030504030204" pitchFamily="34" charset="77"/>
                        </a:rPr>
                        <a:t>CD8CD45RA+CD27+(TS Naïve) </a:t>
                      </a:r>
                      <a:endParaRPr lang="it-IT" sz="1800" b="0" dirty="0"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  <a:latin typeface="Arial Rounded MT Bold" panose="020F0704030504030204" pitchFamily="34" charset="77"/>
                        </a:rPr>
                        <a:t>CD27+IgD-IgM+ (Pre-switched)</a:t>
                      </a:r>
                      <a:endParaRPr lang="it-IT" sz="1800" b="0" dirty="0"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726165"/>
                  </a:ext>
                </a:extLst>
              </a:tr>
              <a:tr h="729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  <a:latin typeface="Arial Rounded MT Bold" panose="020F0704030504030204" pitchFamily="34" charset="77"/>
                        </a:rPr>
                        <a:t>CD8CD45RA-CD27+(TS Central Memory) </a:t>
                      </a:r>
                      <a:endParaRPr lang="it-IT" sz="1800" b="0" dirty="0"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  <a:latin typeface="Arial Rounded MT Bold" panose="020F0704030504030204" pitchFamily="34" charset="77"/>
                        </a:rPr>
                        <a:t>CD27+IgD+IgM- (</a:t>
                      </a:r>
                      <a:r>
                        <a:rPr lang="en-US" sz="1800" b="0" dirty="0" err="1">
                          <a:effectLst/>
                          <a:latin typeface="Arial Rounded MT Bold" panose="020F0704030504030204" pitchFamily="34" charset="77"/>
                        </a:rPr>
                        <a:t>IgD</a:t>
                      </a:r>
                      <a:r>
                        <a:rPr lang="en-US" sz="1800" b="0" dirty="0">
                          <a:effectLst/>
                          <a:latin typeface="Arial Rounded MT Bold" panose="020F0704030504030204" pitchFamily="34" charset="77"/>
                        </a:rPr>
                        <a:t> memory)</a:t>
                      </a:r>
                      <a:endParaRPr lang="it-IT" sz="1800" b="0" dirty="0"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716652"/>
                  </a:ext>
                </a:extLst>
              </a:tr>
              <a:tr h="447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  <a:latin typeface="Arial Rounded MT Bold" panose="020F0704030504030204" pitchFamily="34" charset="77"/>
                        </a:rPr>
                        <a:t>CD8CD45RA-CD27-(TS Effector) </a:t>
                      </a:r>
                      <a:endParaRPr lang="it-IT" sz="1800" b="0" dirty="0"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effectLst/>
                          <a:latin typeface="Arial Rounded MT Bold" panose="020F0704030504030204" pitchFamily="34" charset="77"/>
                        </a:rPr>
                        <a:t>CD27-IgD- (Double Negative)</a:t>
                      </a:r>
                      <a:endParaRPr lang="it-IT" sz="1800" b="0" dirty="0"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37408"/>
                  </a:ext>
                </a:extLst>
              </a:tr>
              <a:tr h="347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effectLst/>
                          <a:latin typeface="Arial Rounded MT Bold" panose="020F0704030504030204" pitchFamily="34" charset="77"/>
                        </a:rPr>
                        <a:t>CD8CD45RA+CD27-(TS TEMRA) </a:t>
                      </a:r>
                      <a:endParaRPr lang="it-IT" sz="1800" b="0" dirty="0"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effectLst/>
                          <a:latin typeface="Arial Rounded MT Bold" panose="020F0704030504030204" pitchFamily="34" charset="77"/>
                        </a:rPr>
                        <a:t>CD27-IgD-CD21</a:t>
                      </a:r>
                      <a:r>
                        <a:rPr lang="it-IT" sz="1800" b="0" baseline="30000" dirty="0">
                          <a:effectLst/>
                          <a:latin typeface="Arial Rounded MT Bold" panose="020F0704030504030204" pitchFamily="34" charset="77"/>
                        </a:rPr>
                        <a:t>low</a:t>
                      </a:r>
                      <a:r>
                        <a:rPr lang="it-IT" sz="1800" b="0" dirty="0">
                          <a:effectLst/>
                          <a:latin typeface="Arial Rounded MT Bold" panose="020F0704030504030204" pitchFamily="34" charset="77"/>
                        </a:rPr>
                        <a:t> (DN2)</a:t>
                      </a:r>
                      <a:endParaRPr lang="it-IT" sz="1800" b="0" dirty="0">
                        <a:effectLst/>
                        <a:latin typeface="Arial Rounded MT Bold" panose="020F0704030504030204" pitchFamily="34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00" marR="3030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934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312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D51090FA-0D26-DBB5-942C-33227734111F}"/>
              </a:ext>
            </a:extLst>
          </p:cNvPr>
          <p:cNvSpPr txBox="1"/>
          <p:nvPr/>
        </p:nvSpPr>
        <p:spPr>
          <a:xfrm>
            <a:off x="592655" y="246795"/>
            <a:ext cx="11039712" cy="5747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6195" indent="-8890" algn="just">
              <a:lnSpc>
                <a:spcPct val="200000"/>
              </a:lnSpc>
              <a:spcBef>
                <a:spcPts val="100"/>
              </a:spcBef>
              <a:spcAft>
                <a:spcPts val="100"/>
              </a:spcAft>
            </a:pPr>
            <a:r>
              <a:rPr lang="it-IT" sz="2400" b="1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Calculation</a:t>
            </a:r>
            <a:r>
              <a:rPr lang="it-IT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sample </a:t>
            </a:r>
            <a:r>
              <a:rPr lang="it-IT" sz="2400" b="1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number</a:t>
            </a:r>
            <a:r>
              <a:rPr lang="it-IT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:</a:t>
            </a:r>
            <a:endParaRPr lang="it-IT" sz="2400" b="1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marL="334010" marR="36195" indent="-342900" algn="just">
              <a:lnSpc>
                <a:spcPct val="200000"/>
              </a:lnSpc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it-IT" sz="2000" b="1" dirty="0" err="1">
                <a:effectLst/>
                <a:ea typeface="Times New Roman" panose="02020603050405020304" pitchFamily="18" charset="0"/>
              </a:rPr>
              <a:t>Enrolment</a:t>
            </a:r>
            <a:r>
              <a:rPr lang="it-IT" sz="2000" b="1" dirty="0">
                <a:effectLst/>
                <a:ea typeface="Times New Roman" panose="02020603050405020304" pitchFamily="18" charset="0"/>
              </a:rPr>
              <a:t> of </a:t>
            </a:r>
            <a:r>
              <a:rPr lang="it-IT" sz="2000" b="1" dirty="0" err="1">
                <a:effectLst/>
                <a:ea typeface="Times New Roman" panose="02020603050405020304" pitchFamily="18" charset="0"/>
              </a:rPr>
              <a:t>at</a:t>
            </a:r>
            <a:r>
              <a:rPr lang="it-IT" sz="2000" b="1" dirty="0">
                <a:effectLst/>
                <a:ea typeface="Times New Roman" panose="02020603050405020304" pitchFamily="18" charset="0"/>
              </a:rPr>
              <a:t> </a:t>
            </a:r>
            <a:r>
              <a:rPr lang="it-IT" sz="2000" b="1" dirty="0" err="1">
                <a:effectLst/>
                <a:ea typeface="Times New Roman" panose="02020603050405020304" pitchFamily="18" charset="0"/>
              </a:rPr>
              <a:t>least</a:t>
            </a:r>
            <a:r>
              <a:rPr lang="it-IT" sz="2000" b="1" dirty="0">
                <a:effectLst/>
                <a:ea typeface="Times New Roman" panose="02020603050405020304" pitchFamily="18" charset="0"/>
              </a:rPr>
              <a:t> 100 </a:t>
            </a:r>
            <a:r>
              <a:rPr lang="it-IT" sz="2000" b="1" dirty="0" err="1">
                <a:effectLst/>
                <a:ea typeface="Times New Roman" panose="02020603050405020304" pitchFamily="18" charset="0"/>
              </a:rPr>
              <a:t>patients</a:t>
            </a:r>
            <a:r>
              <a:rPr lang="it-IT" sz="2000" b="1" dirty="0">
                <a:effectLst/>
                <a:ea typeface="Times New Roman" panose="02020603050405020304" pitchFamily="18" charset="0"/>
              </a:rPr>
              <a:t>  (</a:t>
            </a:r>
            <a:r>
              <a:rPr lang="it-IT" sz="2000" b="1" dirty="0" err="1">
                <a:effectLst/>
                <a:ea typeface="Times New Roman" panose="02020603050405020304" pitchFamily="18" charset="0"/>
              </a:rPr>
              <a:t>pAIN</a:t>
            </a:r>
            <a:r>
              <a:rPr lang="it-IT" sz="2000" b="1" dirty="0">
                <a:effectLst/>
                <a:ea typeface="Times New Roman" panose="02020603050405020304" pitchFamily="18" charset="0"/>
              </a:rPr>
              <a:t> e IN) vs 100 </a:t>
            </a:r>
            <a:r>
              <a:rPr lang="it-IT" sz="2000" b="1" dirty="0" err="1">
                <a:effectLst/>
                <a:ea typeface="Times New Roman" panose="02020603050405020304" pitchFamily="18" charset="0"/>
              </a:rPr>
              <a:t>patients</a:t>
            </a:r>
            <a:r>
              <a:rPr lang="it-IT" sz="2000" b="1" dirty="0">
                <a:ea typeface="Times New Roman" panose="02020603050405020304" pitchFamily="18" charset="0"/>
              </a:rPr>
              <a:t> (LO/LL AIN e IN)  in </a:t>
            </a:r>
            <a:r>
              <a:rPr lang="it-IT" sz="2000" b="1" dirty="0" err="1">
                <a:ea typeface="Times New Roman" panose="02020603050405020304" pitchFamily="18" charset="0"/>
              </a:rPr>
              <a:t>at</a:t>
            </a:r>
            <a:r>
              <a:rPr lang="it-IT" sz="2000" b="1" dirty="0">
                <a:ea typeface="Times New Roman" panose="02020603050405020304" pitchFamily="18" charset="0"/>
              </a:rPr>
              <a:t> </a:t>
            </a:r>
            <a:r>
              <a:rPr lang="it-IT" sz="2000" b="1" dirty="0" err="1">
                <a:ea typeface="Times New Roman" panose="02020603050405020304" pitchFamily="18" charset="0"/>
              </a:rPr>
              <a:t>least</a:t>
            </a:r>
            <a:r>
              <a:rPr lang="it-IT" sz="2000" b="1" dirty="0">
                <a:ea typeface="Times New Roman" panose="02020603050405020304" pitchFamily="18" charset="0"/>
              </a:rPr>
              <a:t> 36 </a:t>
            </a:r>
            <a:r>
              <a:rPr lang="it-IT" sz="2000" b="1" dirty="0" err="1">
                <a:ea typeface="Times New Roman" panose="02020603050405020304" pitchFamily="18" charset="0"/>
              </a:rPr>
              <a:t>months</a:t>
            </a:r>
            <a:r>
              <a:rPr lang="it-IT" sz="2000" b="1" dirty="0">
                <a:ea typeface="Times New Roman" panose="02020603050405020304" pitchFamily="18" charset="0"/>
              </a:rPr>
              <a:t> (AIEOP centres)</a:t>
            </a:r>
          </a:p>
          <a:p>
            <a:pPr marL="334010" marR="36195" indent="-342900" algn="just">
              <a:lnSpc>
                <a:spcPct val="200000"/>
              </a:lnSpc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it-IT" sz="2000" b="1" i="0" u="none" strike="noStrike" dirty="0" err="1">
                <a:solidFill>
                  <a:srgbClr val="202124"/>
                </a:solidFill>
                <a:effectLst/>
              </a:rPr>
              <a:t>Logistic</a:t>
            </a:r>
            <a:r>
              <a:rPr lang="it-IT" sz="2000" b="1" i="0" u="none" strike="noStrike" dirty="0">
                <a:solidFill>
                  <a:srgbClr val="202124"/>
                </a:solidFill>
                <a:effectLst/>
              </a:rPr>
              <a:t> </a:t>
            </a:r>
            <a:r>
              <a:rPr lang="it-IT" sz="2000" b="1" i="0" u="none" strike="noStrike" dirty="0" err="1">
                <a:solidFill>
                  <a:srgbClr val="202124"/>
                </a:solidFill>
                <a:effectLst/>
              </a:rPr>
              <a:t>regression</a:t>
            </a:r>
            <a:r>
              <a:rPr lang="it-IT" sz="2000" b="1" i="0" u="none" strike="noStrike" dirty="0">
                <a:solidFill>
                  <a:srgbClr val="202124"/>
                </a:solidFill>
                <a:effectLst/>
              </a:rPr>
              <a:t> model with </a:t>
            </a:r>
            <a:r>
              <a:rPr lang="it-IT" sz="2000" b="1" i="0" u="none" strike="noStrike" dirty="0" err="1">
                <a:solidFill>
                  <a:srgbClr val="202124"/>
                </a:solidFill>
                <a:effectLst/>
              </a:rPr>
              <a:t>normal</a:t>
            </a:r>
            <a:r>
              <a:rPr lang="it-IT" sz="2000" b="1" i="0" u="none" strike="noStrike" dirty="0">
                <a:solidFill>
                  <a:srgbClr val="202124"/>
                </a:solidFill>
                <a:effectLst/>
              </a:rPr>
              <a:t> </a:t>
            </a:r>
            <a:r>
              <a:rPr lang="it-IT" sz="2000" b="1" i="0" u="none" strike="noStrike" dirty="0" err="1">
                <a:solidFill>
                  <a:srgbClr val="202124"/>
                </a:solidFill>
                <a:effectLst/>
              </a:rPr>
              <a:t>distribution</a:t>
            </a:r>
            <a:r>
              <a:rPr lang="it-IT" sz="2000" b="1" i="0" u="none" strike="noStrike" dirty="0">
                <a:solidFill>
                  <a:srgbClr val="202124"/>
                </a:solidFill>
                <a:effectLst/>
              </a:rPr>
              <a:t> of </a:t>
            </a:r>
            <a:r>
              <a:rPr lang="it-IT" sz="2000" b="1" i="0" u="none" strike="noStrike" dirty="0" err="1">
                <a:solidFill>
                  <a:srgbClr val="202124"/>
                </a:solidFill>
                <a:effectLst/>
              </a:rPr>
              <a:t>coviariat</a:t>
            </a:r>
            <a:r>
              <a:rPr lang="it-IT" sz="2000" b="1" i="0" u="none" strike="noStrike" dirty="0">
                <a:solidFill>
                  <a:srgbClr val="202124"/>
                </a:solidFill>
                <a:effectLst/>
              </a:rPr>
              <a:t> X</a:t>
            </a:r>
            <a:endParaRPr lang="it-IT" sz="2000" b="1" dirty="0">
              <a:effectLst/>
              <a:ea typeface="Times New Roman" panose="02020603050405020304" pitchFamily="18" charset="0"/>
            </a:endParaRPr>
          </a:p>
          <a:p>
            <a:pPr algn="just"/>
            <a:endParaRPr lang="en-US" sz="20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just"/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Expected outcomes: </a:t>
            </a:r>
          </a:p>
          <a:p>
            <a:pPr algn="just"/>
            <a:endParaRPr lang="en-US" sz="20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ea typeface="Calibri" panose="020F0502020204030204" pitchFamily="34" charset="0"/>
                <a:cs typeface="Arial" panose="020B0604020202020204" pitchFamily="34" charset="0"/>
              </a:rPr>
              <a:t>Immunophenotype differences (leukopenia, Immunoglobulin levels,  B and T subsets maturation)</a:t>
            </a:r>
          </a:p>
          <a:p>
            <a:pPr algn="just"/>
            <a:r>
              <a:rPr lang="en-US" sz="2000" b="1" dirty="0"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algn="just"/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</a:t>
            </a:r>
          </a:p>
          <a:p>
            <a:pPr algn="just"/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                                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36195" indent="-8890" algn="just">
              <a:lnSpc>
                <a:spcPct val="200000"/>
              </a:lnSpc>
              <a:spcBef>
                <a:spcPts val="100"/>
              </a:spcBef>
              <a:spcAft>
                <a:spcPts val="100"/>
              </a:spcAft>
            </a:pP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Freccia angolare in su 1">
            <a:extLst>
              <a:ext uri="{FF2B5EF4-FFF2-40B4-BE49-F238E27FC236}">
                <a16:creationId xmlns:a16="http://schemas.microsoft.com/office/drawing/2014/main" id="{4C305FD1-373D-6FA6-BF99-73A3EA6C6EB9}"/>
              </a:ext>
            </a:extLst>
          </p:cNvPr>
          <p:cNvSpPr/>
          <p:nvPr/>
        </p:nvSpPr>
        <p:spPr>
          <a:xfrm rot="16200000" flipH="1" flipV="1">
            <a:off x="2616978" y="4808307"/>
            <a:ext cx="755374" cy="689113"/>
          </a:xfrm>
          <a:prstGeom prst="bentUpArrow">
            <a:avLst>
              <a:gd name="adj1" fmla="val 25000"/>
              <a:gd name="adj2" fmla="val 27222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A452F29-0C87-0FCA-4E59-693A56E5916C}"/>
              </a:ext>
            </a:extLst>
          </p:cNvPr>
          <p:cNvSpPr txBox="1"/>
          <p:nvPr/>
        </p:nvSpPr>
        <p:spPr>
          <a:xfrm>
            <a:off x="3792526" y="5152863"/>
            <a:ext cx="5601405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n-US" sz="2000" b="1" dirty="0">
                <a:ea typeface="Calibri" panose="020F0502020204030204" pitchFamily="34" charset="0"/>
                <a:cs typeface="Arial" panose="020B0604020202020204" pitchFamily="34" charset="0"/>
              </a:rPr>
              <a:t>predictive of </a:t>
            </a:r>
            <a:r>
              <a:rPr lang="en-US" sz="20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non remitting neutropenia (</a:t>
            </a:r>
            <a:r>
              <a:rPr lang="en-US" sz="2000" b="1" dirty="0" err="1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cronicity</a:t>
            </a:r>
            <a:r>
              <a:rPr lang="en-US" sz="20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000" b="1" dirty="0">
              <a:ea typeface="Calibri" panose="020F050202020403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27132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472</Words>
  <Application>Microsoft Office PowerPoint</Application>
  <PresentationFormat>Widescreen</PresentationFormat>
  <Paragraphs>82</Paragraphs>
  <Slides>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3" baseType="lpstr">
      <vt:lpstr>Arial</vt:lpstr>
      <vt:lpstr>Arial Rounded MT Bold</vt:lpstr>
      <vt:lpstr>Arial Unicode MS</vt:lpstr>
      <vt:lpstr>Calibri</vt:lpstr>
      <vt:lpstr>Calibri Light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fioredda</dc:creator>
  <cp:lastModifiedBy>Michela Vandi</cp:lastModifiedBy>
  <cp:revision>1</cp:revision>
  <dcterms:created xsi:type="dcterms:W3CDTF">2024-03-20T16:44:48Z</dcterms:created>
  <dcterms:modified xsi:type="dcterms:W3CDTF">2024-03-21T07:33:44Z</dcterms:modified>
</cp:coreProperties>
</file>