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6"/>
  </p:notesMasterIdLst>
  <p:sldIdLst>
    <p:sldId id="263" r:id="rId2"/>
    <p:sldId id="264" r:id="rId3"/>
    <p:sldId id="265" r:id="rId4"/>
    <p:sldId id="266" r:id="rId5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90499856-41DE-4534-942D-7BCEBF5C202A}">
  <a:tblStyle styleId="{90499856-41DE-4534-942D-7BCEBF5C202A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/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53"/>
  </p:normalViewPr>
  <p:slideViewPr>
    <p:cSldViewPr snapToGrid="0">
      <p:cViewPr varScale="1">
        <p:scale>
          <a:sx n="144" d="100"/>
          <a:sy n="144" d="100"/>
        </p:scale>
        <p:origin x="654" y="11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g2c0f1f04c19_0_4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4" name="Google Shape;124;g2c0f1f04c19_0_4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g2c182beb9bf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1" name="Google Shape;131;g2c182beb9bf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g2c0ff85527e_0_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8" name="Google Shape;138;g2c0ff85527e_0_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g2c182beb9bf_0_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6" name="Google Shape;146;g2c182beb9bf_0_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‹N›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‹N›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20"/>
          <p:cNvSpPr txBox="1"/>
          <p:nvPr/>
        </p:nvSpPr>
        <p:spPr>
          <a:xfrm>
            <a:off x="3279782" y="345265"/>
            <a:ext cx="2534400" cy="36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it" sz="1800" b="1" dirty="0">
                <a:latin typeface="Calibri"/>
                <a:ea typeface="Calibri"/>
                <a:cs typeface="Calibri"/>
                <a:sym typeface="Calibri"/>
              </a:rPr>
              <a:t>GATA 2Future directions</a:t>
            </a:r>
            <a:endParaRPr sz="2600" b="1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7" name="Google Shape;127;p20"/>
          <p:cNvSpPr/>
          <p:nvPr/>
        </p:nvSpPr>
        <p:spPr>
          <a:xfrm>
            <a:off x="275813" y="2179725"/>
            <a:ext cx="8083500" cy="178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" b="1">
                <a:latin typeface="Calibri"/>
                <a:ea typeface="Calibri"/>
                <a:cs typeface="Calibri"/>
                <a:sym typeface="Calibri"/>
              </a:rPr>
              <a:t>WP2. Genotype/phenotype correlation of major clinical manifestations in GATA2 deficiency</a:t>
            </a:r>
            <a:endParaRPr b="1"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">
                <a:latin typeface="Calibri"/>
                <a:ea typeface="Calibri"/>
                <a:cs typeface="Calibri"/>
                <a:sym typeface="Calibri"/>
              </a:rPr>
              <a:t>Prof. R. Masetti, Bologna</a:t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28" name="Google Shape;128;p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322513" y="758925"/>
            <a:ext cx="6498975" cy="13764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p21"/>
          <p:cNvSpPr txBox="1"/>
          <p:nvPr/>
        </p:nvSpPr>
        <p:spPr>
          <a:xfrm>
            <a:off x="3279782" y="345265"/>
            <a:ext cx="2534400" cy="36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it" sz="1800" b="1">
                <a:latin typeface="Calibri"/>
                <a:ea typeface="Calibri"/>
                <a:cs typeface="Calibri"/>
                <a:sym typeface="Calibri"/>
              </a:rPr>
              <a:t>Future directions</a:t>
            </a:r>
            <a:endParaRPr sz="2600" b="1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4" name="Google Shape;134;p21"/>
          <p:cNvSpPr/>
          <p:nvPr/>
        </p:nvSpPr>
        <p:spPr>
          <a:xfrm>
            <a:off x="417558" y="2285200"/>
            <a:ext cx="8607300" cy="224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" b="1">
                <a:latin typeface="Calibri"/>
                <a:ea typeface="Calibri"/>
                <a:cs typeface="Calibri"/>
                <a:sym typeface="Calibri"/>
              </a:rPr>
              <a:t>WP5: Establish in vitro and in vivo GATA2-deficient models to assess the functional relevance of</a:t>
            </a:r>
            <a:endParaRPr b="1"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" b="1">
                <a:latin typeface="Calibri"/>
                <a:ea typeface="Calibri"/>
                <a:cs typeface="Calibri"/>
                <a:sym typeface="Calibri"/>
              </a:rPr>
              <a:t>distinct alterations and drug effectiveness</a:t>
            </a:r>
            <a:endParaRPr b="1"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b="1"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" b="1">
                <a:latin typeface="Calibri"/>
                <a:ea typeface="Calibri"/>
                <a:cs typeface="Calibri"/>
                <a:sym typeface="Calibri"/>
              </a:rPr>
              <a:t>WP5.1 Role of the bone marrow microenvironment in disease</a:t>
            </a:r>
            <a:endParaRPr b="1"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b="1"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">
                <a:latin typeface="Calibri"/>
                <a:ea typeface="Calibri"/>
                <a:cs typeface="Calibri"/>
                <a:sym typeface="Calibri"/>
              </a:rPr>
              <a:t>We will first generate mesenchymal stem cells (MSC) from BM biopsies of GATA2 patients and characterize them by transcriptomic, proteomic and metabolomic analysis.</a:t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">
                <a:latin typeface="Calibri"/>
                <a:ea typeface="Calibri"/>
                <a:cs typeface="Calibri"/>
                <a:sym typeface="Calibri"/>
              </a:rPr>
              <a:t>4 patients enrolled → 5-7 expected patients</a:t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">
                <a:latin typeface="Calibri"/>
                <a:ea typeface="Calibri"/>
                <a:cs typeface="Calibri"/>
                <a:sym typeface="Calibri"/>
              </a:rPr>
              <a:t>1-2 BM EDTA vials</a:t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">
                <a:latin typeface="Calibri"/>
                <a:ea typeface="Calibri"/>
                <a:cs typeface="Calibri"/>
                <a:sym typeface="Calibri"/>
              </a:rPr>
              <a:t>Collaboration with Prof. M. Serafini (Lab Tettamanti)</a:t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35" name="Google Shape;135;p2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322513" y="758925"/>
            <a:ext cx="6498975" cy="13764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22"/>
          <p:cNvSpPr txBox="1"/>
          <p:nvPr/>
        </p:nvSpPr>
        <p:spPr>
          <a:xfrm>
            <a:off x="3279782" y="345265"/>
            <a:ext cx="2534400" cy="36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it" sz="1800" b="1">
                <a:latin typeface="Calibri"/>
                <a:ea typeface="Calibri"/>
                <a:cs typeface="Calibri"/>
                <a:sym typeface="Calibri"/>
              </a:rPr>
              <a:t>Future directions</a:t>
            </a:r>
            <a:endParaRPr sz="2600" b="1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1" name="Google Shape;141;p22"/>
          <p:cNvSpPr/>
          <p:nvPr/>
        </p:nvSpPr>
        <p:spPr>
          <a:xfrm>
            <a:off x="324691" y="2214470"/>
            <a:ext cx="4487700" cy="224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" b="1">
                <a:latin typeface="Calibri"/>
                <a:ea typeface="Calibri"/>
                <a:cs typeface="Calibri"/>
                <a:sym typeface="Calibri"/>
              </a:rPr>
              <a:t>Analysis of pre- and post-HSCT intestinal microbiota</a:t>
            </a:r>
            <a:endParaRPr b="1"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b="1"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">
                <a:latin typeface="Calibri"/>
                <a:ea typeface="Calibri"/>
                <a:cs typeface="Calibri"/>
                <a:sym typeface="Calibri"/>
              </a:rPr>
              <a:t>Enrolled patients n = 7 → expected 15 patients </a:t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">
                <a:latin typeface="Calibri"/>
                <a:ea typeface="Calibri"/>
                <a:cs typeface="Calibri"/>
                <a:sym typeface="Calibri"/>
              </a:rPr>
              <a:t>preHSCT n = 4</a:t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">
                <a:latin typeface="Calibri"/>
                <a:ea typeface="Calibri"/>
                <a:cs typeface="Calibri"/>
                <a:sym typeface="Calibri"/>
              </a:rPr>
              <a:t>post HSCT n = 3</a:t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" b="1">
                <a:latin typeface="Calibri"/>
                <a:ea typeface="Calibri"/>
                <a:cs typeface="Calibri"/>
                <a:sym typeface="Calibri"/>
              </a:rPr>
              <a:t>INCLUSION CRITERIA</a:t>
            </a:r>
            <a:endParaRPr b="1"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">
                <a:latin typeface="Calibri"/>
                <a:ea typeface="Calibri"/>
                <a:cs typeface="Calibri"/>
                <a:sym typeface="Calibri"/>
              </a:rPr>
              <a:t>Whole cohort: no antibiotics in the last 3 months</a:t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">
                <a:latin typeface="Calibri"/>
                <a:ea typeface="Calibri"/>
                <a:cs typeface="Calibri"/>
                <a:sym typeface="Calibri"/>
              </a:rPr>
              <a:t>HSCT cohort:</a:t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">
                <a:latin typeface="Calibri"/>
                <a:ea typeface="Calibri"/>
                <a:cs typeface="Calibri"/>
                <a:sym typeface="Calibri"/>
              </a:rPr>
              <a:t>no chronic GVHD</a:t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">
                <a:latin typeface="Calibri"/>
                <a:ea typeface="Calibri"/>
                <a:cs typeface="Calibri"/>
                <a:sym typeface="Calibri"/>
              </a:rPr>
              <a:t>No immunosuppressive therapy in the last 6 months</a:t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">
                <a:latin typeface="Calibri"/>
                <a:ea typeface="Calibri"/>
                <a:cs typeface="Calibri"/>
                <a:sym typeface="Calibri"/>
              </a:rPr>
              <a:t>Chimerism: 100% donor</a:t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">
                <a:latin typeface="Calibri"/>
                <a:ea typeface="Calibri"/>
                <a:cs typeface="Calibri"/>
                <a:sym typeface="Calibri"/>
              </a:rPr>
              <a:t>Recent (&lt;6 months) immune-hematological tests</a:t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">
                <a:latin typeface="Calibri"/>
                <a:ea typeface="Calibri"/>
                <a:cs typeface="Calibri"/>
                <a:sym typeface="Calibri"/>
              </a:rPr>
              <a:t>Fecal sample</a:t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">
                <a:latin typeface="Calibri"/>
                <a:ea typeface="Calibri"/>
                <a:cs typeface="Calibri"/>
                <a:sym typeface="Calibri"/>
              </a:rPr>
              <a:t>Collaboration with Lab AMES</a:t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2" name="Google Shape;142;p22"/>
          <p:cNvSpPr/>
          <p:nvPr/>
        </p:nvSpPr>
        <p:spPr>
          <a:xfrm>
            <a:off x="4914473" y="1251625"/>
            <a:ext cx="3345000" cy="2246700"/>
          </a:xfrm>
          <a:prstGeom prst="rect">
            <a:avLst/>
          </a:prstGeom>
          <a:solidFill>
            <a:srgbClr val="000000">
              <a:alpha val="0"/>
            </a:srgbClr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" b="1">
                <a:latin typeface="Calibri"/>
                <a:ea typeface="Calibri"/>
                <a:cs typeface="Calibri"/>
                <a:sym typeface="Calibri"/>
              </a:rPr>
              <a:t>Male fertility in GATA2 deficiency</a:t>
            </a:r>
            <a:endParaRPr b="1"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b="1"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">
                <a:latin typeface="Calibri"/>
                <a:ea typeface="Calibri"/>
                <a:cs typeface="Calibri"/>
                <a:sym typeface="Calibri"/>
              </a:rPr>
              <a:t>Whole RNAseq in GATA2mut sperm  mice</a:t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">
                <a:latin typeface="Calibri"/>
                <a:ea typeface="Calibri"/>
                <a:cs typeface="Calibri"/>
                <a:sym typeface="Calibri"/>
              </a:rPr>
              <a:t>Expected enrolled patients: 3-5</a:t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">
                <a:latin typeface="Calibri"/>
                <a:ea typeface="Calibri"/>
                <a:cs typeface="Calibri"/>
                <a:sym typeface="Calibri"/>
              </a:rPr>
              <a:t>Spermiogram</a:t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">
                <a:latin typeface="Calibri"/>
                <a:ea typeface="Calibri"/>
                <a:cs typeface="Calibri"/>
                <a:sym typeface="Calibri"/>
              </a:rPr>
              <a:t>Whole RNAseq</a:t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3" name="Google Shape;143;p22"/>
          <p:cNvSpPr/>
          <p:nvPr/>
        </p:nvSpPr>
        <p:spPr>
          <a:xfrm>
            <a:off x="345125" y="853225"/>
            <a:ext cx="4065900" cy="4038600"/>
          </a:xfrm>
          <a:prstGeom prst="rect">
            <a:avLst/>
          </a:prstGeom>
          <a:solidFill>
            <a:srgbClr val="000000">
              <a:alpha val="0"/>
            </a:srgbClr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p23"/>
          <p:cNvSpPr txBox="1"/>
          <p:nvPr/>
        </p:nvSpPr>
        <p:spPr>
          <a:xfrm>
            <a:off x="5715001" y="1748250"/>
            <a:ext cx="2577000" cy="1647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" sz="1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Per informazioni su protocollo e arruolamento e invio campioni:</a:t>
            </a:r>
            <a:endParaRPr/>
          </a:p>
          <a:p>
            <a:pPr marL="0" marR="0" lvl="0" indent="0" algn="ct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" sz="1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Francesco Saettini</a:t>
            </a:r>
            <a:endParaRPr sz="14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" sz="1600" b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f.saettini@gmail.com</a:t>
            </a:r>
            <a:endParaRPr/>
          </a:p>
          <a:p>
            <a:pPr marL="0" marR="0" lvl="0" indent="0" algn="ct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" sz="1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Laboratorio Tettamanti, Monza</a:t>
            </a:r>
            <a:endParaRPr sz="26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9" name="Google Shape;149;p23"/>
          <p:cNvSpPr txBox="1"/>
          <p:nvPr/>
        </p:nvSpPr>
        <p:spPr>
          <a:xfrm>
            <a:off x="3" y="579125"/>
            <a:ext cx="4492500" cy="443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" sz="12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Un </a:t>
            </a:r>
            <a:r>
              <a:rPr lang="it" sz="1200" b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ringraziamento speciale </a:t>
            </a:r>
            <a:r>
              <a:rPr lang="it" sz="12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a: </a:t>
            </a:r>
            <a:endParaRPr/>
          </a:p>
          <a:p>
            <a:pPr marL="0" marR="0" lvl="0" indent="0" algn="ct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" sz="1200">
                <a:latin typeface="Calibri"/>
                <a:ea typeface="Calibri"/>
                <a:cs typeface="Calibri"/>
                <a:sym typeface="Calibri"/>
              </a:rPr>
              <a:t>Prof. A Biondi, S. Roncareggi, F. Guerra, S. Bonanomi, F. Vendemini, S. Rebellato, B.E. Di Majo – Monza</a:t>
            </a:r>
            <a:endParaRPr sz="1200"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" sz="1200">
                <a:latin typeface="Calibri"/>
                <a:ea typeface="Calibri"/>
                <a:cs typeface="Calibri"/>
                <a:sym typeface="Calibri"/>
              </a:rPr>
              <a:t>European GATA2 Consortium</a:t>
            </a:r>
            <a:endParaRPr sz="1200"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" sz="12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Prof. R. Masetti, D. Leardini, F. Conti – Bologna</a:t>
            </a:r>
            <a:endParaRPr/>
          </a:p>
          <a:p>
            <a:pPr marL="0" marR="0" lvl="0" indent="0" algn="ct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" sz="12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Prof. R. Badolato, E. Borlenghi – Brescia</a:t>
            </a:r>
            <a:endParaRPr/>
          </a:p>
          <a:p>
            <a:pPr marL="0" marR="0" lvl="0" indent="0" algn="ct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" sz="12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F. Fioredda, C. Micalizzi, L. Arcuri – Genova</a:t>
            </a:r>
            <a:endParaRPr/>
          </a:p>
          <a:p>
            <a:pPr marL="0" marR="0" lvl="0" indent="0" algn="ct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" sz="12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G. Mancuso – Milano</a:t>
            </a:r>
            <a:endParaRPr/>
          </a:p>
          <a:p>
            <a:pPr marL="0" marR="0" lvl="0" indent="0" algn="ct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" sz="12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Prof. C. Pignata, E. Cirillo – Napoli</a:t>
            </a:r>
            <a:endParaRPr sz="12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" sz="1200">
                <a:latin typeface="Calibri"/>
                <a:ea typeface="Calibri"/>
                <a:cs typeface="Calibri"/>
                <a:sym typeface="Calibri"/>
              </a:rPr>
              <a:t>G. Beneduce - Napoli (Santobono)</a:t>
            </a:r>
            <a:endParaRPr sz="1200"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" sz="12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A. Marzollo – Padova</a:t>
            </a:r>
            <a:endParaRPr/>
          </a:p>
          <a:p>
            <a:pPr marL="0" marR="0" lvl="0" indent="0" algn="ct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" sz="1200">
                <a:latin typeface="Calibri"/>
                <a:ea typeface="Calibri"/>
                <a:cs typeface="Calibri"/>
                <a:sym typeface="Calibri"/>
              </a:rPr>
              <a:t>Prof. F. Locatelli, </a:t>
            </a:r>
            <a:r>
              <a:rPr lang="it" sz="12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K. Girardi, L. Pedace – Roma</a:t>
            </a:r>
            <a:endParaRPr/>
          </a:p>
          <a:p>
            <a:pPr marL="0" marR="0" lvl="0" indent="0" algn="ct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" sz="12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P. Farruggia – Palermo</a:t>
            </a:r>
            <a:endParaRPr/>
          </a:p>
          <a:p>
            <a:pPr marL="0" marR="0" lvl="0" indent="0" algn="ct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" sz="12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D. Onofrillo – Pescara </a:t>
            </a:r>
            <a:endParaRPr/>
          </a:p>
          <a:p>
            <a:pPr marL="0" marR="0" lvl="0" indent="0" algn="ct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" sz="12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V. Santini, M. Piccini, MG. Raddi – Firenze (Careggi) </a:t>
            </a:r>
            <a:endParaRPr/>
          </a:p>
          <a:p>
            <a:pPr marL="0" marR="0" lvl="0" indent="0" algn="ct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" sz="12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E. Gambineri, F. Consonni – Firenze (Meyer)</a:t>
            </a:r>
            <a:endParaRPr sz="14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50" name="Google Shape;150;p2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463512" y="3396033"/>
            <a:ext cx="3079977" cy="7594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369</Words>
  <Application>Microsoft Office PowerPoint</Application>
  <PresentationFormat>Presentazione su schermo (16:9)</PresentationFormat>
  <Paragraphs>63</Paragraphs>
  <Slides>4</Slides>
  <Notes>4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2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4</vt:i4>
      </vt:variant>
    </vt:vector>
  </HeadingPairs>
  <TitlesOfParts>
    <vt:vector size="7" baseType="lpstr">
      <vt:lpstr>Arial</vt:lpstr>
      <vt:lpstr>Calibri</vt:lpstr>
      <vt:lpstr>Simple Light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Michela Vandi</dc:creator>
  <cp:lastModifiedBy>Michela Vandi</cp:lastModifiedBy>
  <cp:revision>3</cp:revision>
  <dcterms:modified xsi:type="dcterms:W3CDTF">2024-03-21T07:33:21Z</dcterms:modified>
</cp:coreProperties>
</file>